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4"/>
  </p:sldMasterIdLst>
  <p:notesMasterIdLst>
    <p:notesMasterId r:id="rId26"/>
  </p:notesMasterIdLst>
  <p:sldIdLst>
    <p:sldId id="256" r:id="rId5"/>
    <p:sldId id="257" r:id="rId6"/>
    <p:sldId id="258" r:id="rId7"/>
    <p:sldId id="283" r:id="rId8"/>
    <p:sldId id="284" r:id="rId9"/>
    <p:sldId id="285" r:id="rId10"/>
    <p:sldId id="286" r:id="rId11"/>
    <p:sldId id="287" r:id="rId12"/>
    <p:sldId id="288" r:id="rId13"/>
    <p:sldId id="289" r:id="rId14"/>
    <p:sldId id="290" r:id="rId15"/>
    <p:sldId id="291" r:id="rId16"/>
    <p:sldId id="292" r:id="rId17"/>
    <p:sldId id="298" r:id="rId18"/>
    <p:sldId id="299" r:id="rId19"/>
    <p:sldId id="293" r:id="rId20"/>
    <p:sldId id="294" r:id="rId21"/>
    <p:sldId id="295" r:id="rId22"/>
    <p:sldId id="296" r:id="rId23"/>
    <p:sldId id="297" r:id="rId24"/>
    <p:sldId id="282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Welcome" id="{3374D542-6E3E-455F-9BFB-B45891911720}">
          <p14:sldIdLst>
            <p14:sldId id="256"/>
            <p14:sldId id="257"/>
            <p14:sldId id="258"/>
            <p14:sldId id="283"/>
            <p14:sldId id="284"/>
            <p14:sldId id="285"/>
            <p14:sldId id="286"/>
            <p14:sldId id="287"/>
            <p14:sldId id="288"/>
            <p14:sldId id="289"/>
            <p14:sldId id="290"/>
            <p14:sldId id="291"/>
            <p14:sldId id="292"/>
            <p14:sldId id="298"/>
            <p14:sldId id="299"/>
            <p14:sldId id="293"/>
            <p14:sldId id="294"/>
            <p14:sldId id="295"/>
            <p14:sldId id="296"/>
            <p14:sldId id="297"/>
            <p14:sldId id="282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85" d="100"/>
          <a:sy n="85" d="100"/>
        </p:scale>
        <p:origin x="114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C3FCC2-4E7A-4671-AA79-177CB194E449}" type="datetimeFigureOut">
              <a:rPr lang="en-US" smtClean="0"/>
              <a:t>1/13/2021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01C38D-F26D-4167-83EF-8774BC62D5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0506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1EA0F-A667-4B49-8422-0062BC55E249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5457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33238323-0ADF-4328-9564-AEB5DFD80DB6}"/>
              </a:ext>
            </a:extLst>
          </p:cNvPr>
          <p:cNvSpPr/>
          <p:nvPr userDrawn="1"/>
        </p:nvSpPr>
        <p:spPr bwMode="blackWhite">
          <a:xfrm>
            <a:off x="254950" y="262784"/>
            <a:ext cx="11682101" cy="6332433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B776FAE-C8F8-44A1-8BC7-9EB9483714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333500"/>
            <a:ext cx="9144000" cy="1790700"/>
          </a:xfrm>
        </p:spPr>
        <p:txBody>
          <a:bodyPr vert="horz" lIns="91440" tIns="0" rIns="91440" bIns="0" rtlCol="0" anchor="t" anchorCtr="0">
            <a:noAutofit/>
          </a:bodyPr>
          <a:lstStyle>
            <a:lvl1pPr>
              <a:lnSpc>
                <a:spcPct val="100000"/>
              </a:lnSpc>
              <a:defRPr lang="en-US" sz="4800" dirty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A7900C6-1C2C-4612-8672-356C6DDFDC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128009"/>
            <a:ext cx="9144000" cy="1287675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>
              <a:buNone/>
              <a:defRPr lang="en-US" sz="2400" dirty="0">
                <a:solidFill>
                  <a:schemeClr val="bg1"/>
                </a:solidFill>
                <a:latin typeface="+mj-lt"/>
              </a:defRPr>
            </a:lvl1pPr>
          </a:lstStyle>
          <a:p>
            <a:pPr marL="228600" lvl="0" indent="-228600">
              <a:lnSpc>
                <a:spcPct val="150000"/>
              </a:lnSpc>
              <a:spcAft>
                <a:spcPts val="1200"/>
              </a:spcAft>
            </a:pPr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274E620-B44E-41FF-8FA1-D955BD69C0B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8" r="13926" b="71478"/>
          <a:stretch/>
        </p:blipFill>
        <p:spPr>
          <a:xfrm>
            <a:off x="342899" y="4546601"/>
            <a:ext cx="11715751" cy="2025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11464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345A2570-7517-4576-B836-E4E6D3E743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"/>
          <a:stretch/>
        </p:blipFill>
        <p:spPr>
          <a:xfrm>
            <a:off x="269032" y="4801396"/>
            <a:ext cx="11653936" cy="1786228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59B673-4507-4B72-871E-0018907875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4433" y="1604211"/>
            <a:ext cx="10983131" cy="4572752"/>
          </a:xfrm>
        </p:spPr>
        <p:txBody>
          <a:bodyPr/>
          <a:lstStyle>
            <a:lvl1pPr marL="0" indent="0">
              <a:spcAft>
                <a:spcPts val="1200"/>
              </a:spcAft>
              <a:buSzPct val="25000"/>
              <a:buFont typeface="Segoe UI" panose="020B0502040204020203" pitchFamily="34" charset="0"/>
              <a:buChar char=" "/>
              <a:defRPr sz="1200"/>
            </a:lvl1pPr>
            <a:lvl2pPr marL="401638" indent="7938">
              <a:spcBef>
                <a:spcPts val="600"/>
              </a:spcBef>
              <a:spcAft>
                <a:spcPts val="1200"/>
              </a:spcAft>
              <a:buFont typeface="Segoe UI" panose="020B0502040204020203" pitchFamily="34" charset="0"/>
              <a:buChar char=" "/>
              <a:defRPr sz="1200"/>
            </a:lvl2pPr>
            <a:lvl3pPr marL="1143000" indent="-228600">
              <a:buFont typeface="Segoe UI" panose="020B0502040204020203" pitchFamily="34" charset="0"/>
              <a:buChar char=" "/>
              <a:defRPr/>
            </a:lvl3pPr>
            <a:lvl4pPr marL="1600200" indent="-228600">
              <a:buFont typeface="Segoe UI" panose="020B0502040204020203" pitchFamily="34" charset="0"/>
              <a:buChar char=" "/>
              <a:defRPr/>
            </a:lvl4pPr>
            <a:lvl5pPr marL="2057400" indent="-228600">
              <a:buFont typeface="Segoe UI" panose="020B0502040204020203" pitchFamily="34" charset="0"/>
              <a:buChar char=" 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id="{FB8AB91F-D739-4DD5-859B-B16B125BEC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7103406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345A2570-7517-4576-B836-E4E6D3E743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"/>
          <a:stretch/>
        </p:blipFill>
        <p:spPr>
          <a:xfrm>
            <a:off x="269032" y="4801396"/>
            <a:ext cx="11653936" cy="1786228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59B673-4507-4B72-871E-0018907875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4433" y="1604211"/>
            <a:ext cx="10983131" cy="4572752"/>
          </a:xfrm>
        </p:spPr>
        <p:txBody>
          <a:bodyPr/>
          <a:lstStyle>
            <a:lvl1pPr marL="0" indent="0">
              <a:spcAft>
                <a:spcPts val="1200"/>
              </a:spcAft>
              <a:buSzPct val="25000"/>
              <a:buFont typeface="Segoe UI" panose="020B0502040204020203" pitchFamily="34" charset="0"/>
              <a:buChar char=" "/>
              <a:defRPr sz="1200"/>
            </a:lvl1pPr>
            <a:lvl2pPr marL="401638" indent="7938">
              <a:spcBef>
                <a:spcPts val="600"/>
              </a:spcBef>
              <a:spcAft>
                <a:spcPts val="1200"/>
              </a:spcAft>
              <a:buFont typeface="Segoe UI" panose="020B0502040204020203" pitchFamily="34" charset="0"/>
              <a:buChar char=" "/>
              <a:defRPr sz="1200"/>
            </a:lvl2pPr>
            <a:lvl3pPr marL="1143000" indent="-228600">
              <a:buFont typeface="Segoe UI" panose="020B0502040204020203" pitchFamily="34" charset="0"/>
              <a:buChar char=" "/>
              <a:defRPr/>
            </a:lvl3pPr>
            <a:lvl4pPr marL="1600200" indent="-228600">
              <a:buFont typeface="Segoe UI" panose="020B0502040204020203" pitchFamily="34" charset="0"/>
              <a:buChar char=" "/>
              <a:defRPr/>
            </a:lvl4pPr>
            <a:lvl5pPr marL="2057400" indent="-228600">
              <a:buFont typeface="Segoe UI" panose="020B0502040204020203" pitchFamily="34" charset="0"/>
              <a:buChar char=" 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0E770BB0-A521-41C6-A0AE-BEE679D2AD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404657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5F89203F-46EF-44A2-956A-7FF6AF93BE7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"/>
          <a:stretch/>
        </p:blipFill>
        <p:spPr>
          <a:xfrm>
            <a:off x="269032" y="4801396"/>
            <a:ext cx="11653936" cy="1786228"/>
          </a:xfrm>
          <a:prstGeom prst="rect">
            <a:avLst/>
          </a:prstGeom>
        </p:spPr>
      </p:pic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D1D47175-944E-463B-ABBB-06669A4739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0862" y="1507068"/>
            <a:ext cx="3192379" cy="4669896"/>
          </a:xfrm>
        </p:spPr>
        <p:txBody>
          <a:bodyPr anchor="ctr"/>
          <a:lstStyle>
            <a:lvl1pPr marL="0" indent="0" algn="l">
              <a:lnSpc>
                <a:spcPct val="150000"/>
              </a:lnSpc>
              <a:spcAft>
                <a:spcPts val="1200"/>
              </a:spcAft>
              <a:buSzPct val="25000"/>
              <a:buFont typeface="Segoe UI" panose="020B0502040204020203" pitchFamily="34" charset="0"/>
              <a:buChar char=" "/>
              <a:defRPr sz="1200"/>
            </a:lvl1pPr>
            <a:lvl2pPr marL="401638" indent="7938" algn="l">
              <a:spcBef>
                <a:spcPts val="600"/>
              </a:spcBef>
              <a:spcAft>
                <a:spcPts val="1200"/>
              </a:spcAft>
              <a:buFont typeface="Segoe UI" panose="020B0502040204020203" pitchFamily="34" charset="0"/>
              <a:buChar char=" "/>
              <a:defRPr sz="1200"/>
            </a:lvl2pPr>
            <a:lvl3pPr marL="1143000" indent="-228600">
              <a:buFont typeface="Segoe UI" panose="020B0502040204020203" pitchFamily="34" charset="0"/>
              <a:buChar char=" "/>
              <a:defRPr/>
            </a:lvl3pPr>
            <a:lvl4pPr marL="1600200" indent="-228600">
              <a:buFont typeface="Segoe UI" panose="020B0502040204020203" pitchFamily="34" charset="0"/>
              <a:buChar char=" "/>
              <a:defRPr/>
            </a:lvl4pPr>
            <a:lvl5pPr marL="2057400" indent="-228600">
              <a:buFont typeface="Segoe UI" panose="020B0502040204020203" pitchFamily="34" charset="0"/>
              <a:buChar char=" 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A40725B0-0DB7-41CE-9C4C-39E8D0F6325E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4395537" y="1507068"/>
            <a:ext cx="7143905" cy="4669896"/>
          </a:xfrm>
        </p:spPr>
        <p:txBody>
          <a:bodyPr anchor="ctr"/>
          <a:lstStyle>
            <a:lvl1pPr marL="0" indent="0">
              <a:spcAft>
                <a:spcPts val="1200"/>
              </a:spcAft>
              <a:buSzPct val="25000"/>
              <a:buFont typeface="Segoe UI" panose="020B0502040204020203" pitchFamily="34" charset="0"/>
              <a:buChar char=" "/>
              <a:defRPr sz="1200"/>
            </a:lvl1pPr>
            <a:lvl2pPr marL="401638" indent="7938">
              <a:spcBef>
                <a:spcPts val="600"/>
              </a:spcBef>
              <a:spcAft>
                <a:spcPts val="1200"/>
              </a:spcAft>
              <a:buFont typeface="Segoe UI" panose="020B0502040204020203" pitchFamily="34" charset="0"/>
              <a:buChar char=" "/>
              <a:defRPr sz="1200"/>
            </a:lvl2pPr>
            <a:lvl3pPr marL="1143000" indent="-228600">
              <a:buFont typeface="Segoe UI" panose="020B0502040204020203" pitchFamily="34" charset="0"/>
              <a:buChar char=" "/>
              <a:defRPr/>
            </a:lvl3pPr>
            <a:lvl4pPr marL="1600200" indent="-228600">
              <a:buFont typeface="Segoe UI" panose="020B0502040204020203" pitchFamily="34" charset="0"/>
              <a:buChar char=" "/>
              <a:defRPr/>
            </a:lvl4pPr>
            <a:lvl5pPr marL="2057400" indent="-228600">
              <a:buFont typeface="Segoe UI" panose="020B0502040204020203" pitchFamily="34" charset="0"/>
              <a:buChar char=" 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1" name="Title 10">
            <a:extLst>
              <a:ext uri="{FF2B5EF4-FFF2-40B4-BE49-F238E27FC236}">
                <a16:creationId xmlns:a16="http://schemas.microsoft.com/office/drawing/2014/main" id="{F9E63483-559C-4A6F-B04F-D6C56A3CC0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494445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254951" y="262784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Rectangle 9"/>
          <p:cNvSpPr/>
          <p:nvPr userDrawn="1"/>
        </p:nvSpPr>
        <p:spPr bwMode="blackWhite">
          <a:xfrm>
            <a:off x="254950" y="262784"/>
            <a:ext cx="11682101" cy="2072643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1208" y="1536192"/>
            <a:ext cx="6876288" cy="640080"/>
          </a:xfrm>
        </p:spPr>
        <p:txBody>
          <a:bodyPr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539496" y="2560320"/>
            <a:ext cx="9445752" cy="3977640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240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  <a:lvl2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Click to edit Master text styles</a:t>
            </a:r>
          </a:p>
          <a:p>
            <a:pPr marL="0" lvl="1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Second level</a:t>
            </a:r>
          </a:p>
          <a:p>
            <a:pPr marL="0" lvl="2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Third level</a:t>
            </a:r>
          </a:p>
          <a:p>
            <a:pPr marL="0" lvl="3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Fourth level</a:t>
            </a:r>
          </a:p>
          <a:p>
            <a:pPr marL="0" lvl="4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78284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256032" y="265176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endParaRPr lang="en-US" sz="1800" dirty="0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604434" y="1196392"/>
            <a:ext cx="10983132" cy="0"/>
          </a:xfrm>
          <a:prstGeom prst="line">
            <a:avLst/>
          </a:prstGeom>
          <a:ln w="25400">
            <a:solidFill>
              <a:srgbClr val="D247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itle 3">
            <a:extLst>
              <a:ext uri="{FF2B5EF4-FFF2-40B4-BE49-F238E27FC236}">
                <a16:creationId xmlns:a16="http://schemas.microsoft.com/office/drawing/2014/main" id="{0017C897-2775-4930-B0BE-BEB7245323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148158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nd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256032" y="265176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endParaRPr lang="en-US" sz="1800" dirty="0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604434" y="1196392"/>
            <a:ext cx="10983132" cy="0"/>
          </a:xfrm>
          <a:prstGeom prst="line">
            <a:avLst/>
          </a:prstGeom>
          <a:ln w="25400">
            <a:solidFill>
              <a:srgbClr val="D247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>
            <a:extLst>
              <a:ext uri="{FF2B5EF4-FFF2-40B4-BE49-F238E27FC236}">
                <a16:creationId xmlns:a16="http://schemas.microsoft.com/office/drawing/2014/main" id="{D258610D-0376-4D1E-8ED8-29382288BB0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1783" t="-3"/>
          <a:stretch/>
        </p:blipFill>
        <p:spPr>
          <a:xfrm>
            <a:off x="269032" y="4801396"/>
            <a:ext cx="11653936" cy="1786228"/>
          </a:xfrm>
          <a:prstGeom prst="rect">
            <a:avLst/>
          </a:prstGeom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21C16CD2-606C-441E-BBA3-51767980CC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935017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766754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CD5FD28E-AEC9-43B8-86F4-9CD3C41D49D7}"/>
              </a:ext>
            </a:extLst>
          </p:cNvPr>
          <p:cNvSpPr/>
          <p:nvPr userDrawn="1"/>
        </p:nvSpPr>
        <p:spPr>
          <a:xfrm>
            <a:off x="256032" y="265176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endParaRPr lang="en-US" sz="1800" dirty="0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5AFE014-E3CD-4B9A-A705-F1CADD8F42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4434" y="448628"/>
            <a:ext cx="10983132" cy="747763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ADE5F7-8A52-43AD-8F30-F13CF54506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DC85AE-A002-4BA3-8D90-3960ED0FF8F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44E560-77BF-4D1A-B6E7-CD55CE12B1B8}" type="datetimeFigureOut">
              <a:rPr lang="en-US" smtClean="0"/>
              <a:t>1/13/2021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103AA5-C732-4ECB-88D6-DAA20E2C1C6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280433-CBB5-49C5-B032-5A800E5D09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59379A-16E2-4C4A-96D0-A52C442257E7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E32A06DA-7FF5-4DDE-94D0-63A83DB241E8}"/>
              </a:ext>
            </a:extLst>
          </p:cNvPr>
          <p:cNvCxnSpPr/>
          <p:nvPr userDrawn="1"/>
        </p:nvCxnSpPr>
        <p:spPr>
          <a:xfrm>
            <a:off x="604434" y="1196392"/>
            <a:ext cx="10983132" cy="0"/>
          </a:xfrm>
          <a:prstGeom prst="line">
            <a:avLst/>
          </a:prstGeom>
          <a:ln w="25400">
            <a:solidFill>
              <a:srgbClr val="D247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085140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3" r:id="rId3"/>
    <p:sldLayoutId id="2147483652" r:id="rId4"/>
    <p:sldLayoutId id="2147483660" r:id="rId5"/>
    <p:sldLayoutId id="2147483662" r:id="rId6"/>
    <p:sldLayoutId id="2147483661" r:id="rId7"/>
    <p:sldLayoutId id="2147483655" r:id="rId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2800" kern="1200">
          <a:solidFill>
            <a:schemeClr val="bg2">
              <a:lumMod val="2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EF8D61-9318-4DC8-A868-2B1BFDD2B2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333500"/>
            <a:ext cx="9144000" cy="969025"/>
          </a:xfrm>
        </p:spPr>
        <p:txBody>
          <a:bodyPr/>
          <a:lstStyle/>
          <a:p>
            <a:r>
              <a:rPr lang="th-TH" sz="6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วิชา โปรแกรมสำเร็จรูปทางสถิติ </a:t>
            </a:r>
            <a:br>
              <a:rPr lang="th-TH" sz="6000" b="1" dirty="0">
                <a:latin typeface="SP SUAN DUSIT" panose="02000000000000000000" pitchFamily="2" charset="0"/>
                <a:cs typeface="SP SUAN DUSIT" panose="02000000000000000000" pitchFamily="2" charset="0"/>
              </a:rPr>
            </a:br>
            <a:r>
              <a:rPr lang="th-TH" sz="6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     (20204-2106)</a:t>
            </a:r>
            <a:endParaRPr lang="en-US" sz="60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322DE6-C2BE-4B53-BC28-C43EBD0052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03821" y="3017520"/>
            <a:ext cx="8322367" cy="1512115"/>
          </a:xfrm>
        </p:spPr>
        <p:txBody>
          <a:bodyPr/>
          <a:lstStyle/>
          <a:p>
            <a:pPr algn="r"/>
            <a:r>
              <a:rPr lang="th-TH" sz="44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บทที่ 2 การแจกแจงความถี่</a:t>
            </a:r>
          </a:p>
          <a:p>
            <a:pPr algn="r"/>
            <a:r>
              <a:rPr lang="th-TH" sz="44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(</a:t>
            </a:r>
            <a:r>
              <a:rPr lang="en-US" sz="44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Frequency Distribution</a:t>
            </a:r>
            <a:r>
              <a:rPr lang="th-TH" sz="44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)</a:t>
            </a:r>
            <a:endParaRPr lang="en-US" sz="44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5" name="About">
            <a:extLst>
              <a:ext uri="{FF2B5EF4-FFF2-40B4-BE49-F238E27FC236}">
                <a16:creationId xmlns:a16="http://schemas.microsoft.com/office/drawing/2014/main" id="{566FA85D-3B0A-4E0C-B8AC-042993910A93}"/>
              </a:ext>
            </a:extLst>
          </p:cNvPr>
          <p:cNvSpPr txBox="1">
            <a:spLocks/>
          </p:cNvSpPr>
          <p:nvPr/>
        </p:nvSpPr>
        <p:spPr>
          <a:xfrm>
            <a:off x="7370284" y="4870002"/>
            <a:ext cx="4402115" cy="495232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600" kern="1200">
                <a:solidFill>
                  <a:srgbClr val="408E93"/>
                </a:solidFill>
                <a:latin typeface="Agency FB" panose="020B0503020202020204" pitchFamily="34" charset="0"/>
                <a:ea typeface="+mj-ea"/>
                <a:cs typeface="Segoe UI Light" panose="020B0502040204020203" pitchFamily="34" charset="0"/>
              </a:defRPr>
            </a:lvl1pPr>
          </a:lstStyle>
          <a:p>
            <a:pPr>
              <a:spcBef>
                <a:spcPts val="1000"/>
              </a:spcBef>
            </a:pPr>
            <a:r>
              <a:rPr lang="en-US" sz="1800" dirty="0">
                <a:solidFill>
                  <a:schemeClr val="bg1"/>
                </a:solidFill>
                <a:latin typeface="+mj-lt"/>
                <a:ea typeface="+mn-ea"/>
                <a:cs typeface="+mn-cs"/>
              </a:rPr>
              <a:t>Asst. Prof. Juthawut </a:t>
            </a:r>
            <a:r>
              <a:rPr lang="en-US" sz="1800" dirty="0" err="1">
                <a:solidFill>
                  <a:schemeClr val="bg1"/>
                </a:solidFill>
                <a:latin typeface="+mj-lt"/>
                <a:ea typeface="+mn-ea"/>
                <a:cs typeface="+mn-cs"/>
              </a:rPr>
              <a:t>Chantharamalee</a:t>
            </a:r>
            <a:endParaRPr lang="en-US" sz="1800" dirty="0">
              <a:solidFill>
                <a:schemeClr val="bg1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0FE0F52F-ADF1-4011-A51B-92383D0AB7F8}"/>
              </a:ext>
            </a:extLst>
          </p:cNvPr>
          <p:cNvSpPr txBox="1">
            <a:spLocks/>
          </p:cNvSpPr>
          <p:nvPr/>
        </p:nvSpPr>
        <p:spPr>
          <a:xfrm>
            <a:off x="7370284" y="5138908"/>
            <a:ext cx="4402115" cy="1023491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kern="1200">
                <a:solidFill>
                  <a:schemeClr val="bg1"/>
                </a:solidFill>
                <a:latin typeface="Segoe UI Light" panose="020B0502040204020203" pitchFamily="34" charset="0"/>
                <a:ea typeface="+mn-ea"/>
                <a:cs typeface="Segoe UI Light" panose="020B0502040204020203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1200" dirty="0"/>
              <a:t>Assistant Professor in Computer Science                        (Chairperson of B.Sc. Program in Computer Science)              Office. </a:t>
            </a:r>
            <a:r>
              <a:rPr lang="en-US" sz="1200" dirty="0" err="1"/>
              <a:t>Suan</a:t>
            </a:r>
            <a:r>
              <a:rPr lang="en-US" sz="1200" dirty="0"/>
              <a:t> Dusit University, Phone. (+66) 2244-5691             Email. juthawut_cha@dusit.ac.th, jchantharamalee@gmail.com </a:t>
            </a:r>
            <a:endParaRPr lang="en-US" sz="1200" u="sng" dirty="0"/>
          </a:p>
        </p:txBody>
      </p:sp>
    </p:spTree>
    <p:extLst>
      <p:ext uri="{BB962C8B-B14F-4D97-AF65-F5344CB8AC3E}">
        <p14:creationId xmlns:p14="http://schemas.microsoft.com/office/powerpoint/2010/main" val="29975803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E7273F9-59F9-4FB3-9D34-82C64C4F86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4434" y="448628"/>
            <a:ext cx="10983132" cy="747763"/>
          </a:xfrm>
        </p:spPr>
        <p:txBody>
          <a:bodyPr>
            <a:normAutofit/>
          </a:bodyPr>
          <a:lstStyle/>
          <a:p>
            <a:r>
              <a:rPr lang="th-TH" sz="4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2.2  ตารางแจกแจงความถี่ (</a:t>
            </a:r>
            <a:r>
              <a:rPr lang="en-US" sz="4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Frequency Distribution Table</a:t>
            </a:r>
            <a:r>
              <a:rPr lang="th-TH" sz="4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)</a:t>
            </a:r>
            <a:endParaRPr lang="en-US" sz="4400" b="1" dirty="0">
              <a:solidFill>
                <a:srgbClr val="FF000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7" name="TextBox 3D 1">
            <a:extLst>
              <a:ext uri="{FF2B5EF4-FFF2-40B4-BE49-F238E27FC236}">
                <a16:creationId xmlns:a16="http://schemas.microsoft.com/office/drawing/2014/main" id="{5A57B11B-C3E6-477B-956C-A2827F3F14C1}"/>
              </a:ext>
            </a:extLst>
          </p:cNvPr>
          <p:cNvSpPr txBox="1">
            <a:spLocks/>
          </p:cNvSpPr>
          <p:nvPr/>
        </p:nvSpPr>
        <p:spPr>
          <a:xfrm>
            <a:off x="835378" y="1520493"/>
            <a:ext cx="99003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/>
            <a:r>
              <a:rPr lang="th-TH" sz="3200" b="1" u="sng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ตอบข้อ ก.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ตารางแจกแจงความถี่</a:t>
            </a:r>
            <a:endParaRPr lang="en-US" sz="32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graphicFrame>
        <p:nvGraphicFramePr>
          <p:cNvPr id="10" name="Table 10">
            <a:extLst>
              <a:ext uri="{FF2B5EF4-FFF2-40B4-BE49-F238E27FC236}">
                <a16:creationId xmlns:a16="http://schemas.microsoft.com/office/drawing/2014/main" id="{3F41000D-38E3-4413-8380-6C13EEE93E5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6166887"/>
              </p:ext>
            </p:extLst>
          </p:nvPr>
        </p:nvGraphicFramePr>
        <p:xfrm>
          <a:off x="970844" y="2200609"/>
          <a:ext cx="8127999" cy="3261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1494281933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2078817805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244726329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>
                          <a:solidFill>
                            <a:schemeClr val="tx1"/>
                          </a:solidFill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ช่วงคะแนน</a:t>
                      </a:r>
                    </a:p>
                  </a:txBody>
                  <a:tcP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>
                          <a:solidFill>
                            <a:schemeClr val="tx1"/>
                          </a:solidFill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รอยขีด</a:t>
                      </a:r>
                    </a:p>
                  </a:txBody>
                  <a:tcP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>
                          <a:solidFill>
                            <a:schemeClr val="tx1"/>
                          </a:solidFill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ความถี่</a:t>
                      </a:r>
                    </a:p>
                  </a:txBody>
                  <a:tcPr>
                    <a:solidFill>
                      <a:srgbClr val="FF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46413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24-38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///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068436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39-53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////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4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79328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54-68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1" strike="sngStrike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////</a:t>
                      </a:r>
                      <a:r>
                        <a:rPr lang="th-TH" sz="24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  /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41182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69-83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1" strike="sngStrike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////</a:t>
                      </a:r>
                      <a:r>
                        <a:rPr lang="th-TH" sz="24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   </a:t>
                      </a:r>
                      <a:r>
                        <a:rPr lang="th-TH" sz="2400" b="1" strike="sngStrike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////</a:t>
                      </a:r>
                      <a:r>
                        <a:rPr lang="th-TH" sz="24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  /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11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59302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84-98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1" strike="sngStrike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////</a:t>
                      </a:r>
                      <a:r>
                        <a:rPr lang="th-TH" sz="24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  /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277344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endParaRPr lang="th-TH" sz="2400" b="1" dirty="0">
                        <a:latin typeface="SP SUAN DUSIT" panose="02000000000000000000" pitchFamily="2" charset="0"/>
                        <a:cs typeface="SP SUAN DUSIT" panose="02000000000000000000" pitchFamily="2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th-TH" sz="2400" b="1" dirty="0">
                        <a:latin typeface="SP SUAN DUSIT" panose="02000000000000000000" pitchFamily="2" charset="0"/>
                        <a:cs typeface="SP SUAN DUSIT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1" u="sng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30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72924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433103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E7273F9-59F9-4FB3-9D34-82C64C4F86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4434" y="448628"/>
            <a:ext cx="10983132" cy="747763"/>
          </a:xfrm>
        </p:spPr>
        <p:txBody>
          <a:bodyPr>
            <a:normAutofit/>
          </a:bodyPr>
          <a:lstStyle/>
          <a:p>
            <a:r>
              <a:rPr lang="th-TH" sz="40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2.2  ตารางแจกแจงความถี่ (</a:t>
            </a:r>
            <a:r>
              <a:rPr lang="en-US" sz="40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Frequency Distribution Table</a:t>
            </a:r>
            <a:r>
              <a:rPr lang="th-TH" sz="40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)</a:t>
            </a:r>
            <a:endParaRPr lang="en-US" sz="4000" b="1" dirty="0">
              <a:solidFill>
                <a:srgbClr val="FF000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7" name="TextBox 3D 1">
            <a:extLst>
              <a:ext uri="{FF2B5EF4-FFF2-40B4-BE49-F238E27FC236}">
                <a16:creationId xmlns:a16="http://schemas.microsoft.com/office/drawing/2014/main" id="{5A57B11B-C3E6-477B-956C-A2827F3F14C1}"/>
              </a:ext>
            </a:extLst>
          </p:cNvPr>
          <p:cNvSpPr txBox="1">
            <a:spLocks/>
          </p:cNvSpPr>
          <p:nvPr/>
        </p:nvSpPr>
        <p:spPr>
          <a:xfrm>
            <a:off x="835378" y="1520493"/>
            <a:ext cx="99003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/>
            <a:r>
              <a:rPr lang="th-TH" sz="3200" b="1" u="sng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ตอบข้อ ข.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ตารางแจกแจงความถี่ที่มีขอบเขตชั้น</a:t>
            </a:r>
            <a:endParaRPr lang="en-US" sz="32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graphicFrame>
        <p:nvGraphicFramePr>
          <p:cNvPr id="10" name="Table 10">
            <a:extLst>
              <a:ext uri="{FF2B5EF4-FFF2-40B4-BE49-F238E27FC236}">
                <a16:creationId xmlns:a16="http://schemas.microsoft.com/office/drawing/2014/main" id="{3F41000D-38E3-4413-8380-6C13EEE93E5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8039355"/>
              </p:ext>
            </p:extLst>
          </p:nvPr>
        </p:nvGraphicFramePr>
        <p:xfrm>
          <a:off x="970844" y="2200609"/>
          <a:ext cx="8128000" cy="3261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1494281933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2078817805"/>
                    </a:ext>
                  </a:extLst>
                </a:gridCol>
                <a:gridCol w="1546578">
                  <a:extLst>
                    <a:ext uri="{9D8B030D-6E8A-4147-A177-3AD203B41FA5}">
                      <a16:colId xmlns:a16="http://schemas.microsoft.com/office/drawing/2014/main" val="3513021923"/>
                    </a:ext>
                  </a:extLst>
                </a:gridCol>
                <a:gridCol w="2517422">
                  <a:extLst>
                    <a:ext uri="{9D8B030D-6E8A-4147-A177-3AD203B41FA5}">
                      <a16:colId xmlns:a16="http://schemas.microsoft.com/office/drawing/2014/main" val="244726329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>
                          <a:solidFill>
                            <a:schemeClr val="tx1"/>
                          </a:solidFill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ช่วงคะแนน</a:t>
                      </a:r>
                    </a:p>
                  </a:txBody>
                  <a:tcP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>
                          <a:solidFill>
                            <a:schemeClr val="tx1"/>
                          </a:solidFill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ขอบเขตชั้น</a:t>
                      </a:r>
                    </a:p>
                  </a:txBody>
                  <a:tcP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>
                          <a:solidFill>
                            <a:schemeClr val="tx1"/>
                          </a:solidFill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รอยขีด</a:t>
                      </a:r>
                    </a:p>
                  </a:txBody>
                  <a:tcP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>
                          <a:solidFill>
                            <a:schemeClr val="tx1"/>
                          </a:solidFill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ความถี่</a:t>
                      </a:r>
                    </a:p>
                  </a:txBody>
                  <a:tcPr>
                    <a:solidFill>
                      <a:srgbClr val="FF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46413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24-38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23.5-38.5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///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068436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39-53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38.5-53.5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////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4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79328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54-68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53.5-68.5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1" strike="sngStrike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////</a:t>
                      </a:r>
                      <a:r>
                        <a:rPr lang="th-TH" sz="24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  /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41182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69-83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68.5-83.5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1" strike="sngStrike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////</a:t>
                      </a:r>
                      <a:r>
                        <a:rPr lang="th-TH" sz="24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   </a:t>
                      </a:r>
                      <a:r>
                        <a:rPr lang="th-TH" sz="2400" b="1" strike="sngStrike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////</a:t>
                      </a:r>
                      <a:r>
                        <a:rPr lang="th-TH" sz="24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  /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11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59302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84-96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83.5-98.5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1" strike="sngStrike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////</a:t>
                      </a:r>
                      <a:r>
                        <a:rPr lang="th-TH" sz="24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  /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2773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th-TH" sz="2400" b="1" dirty="0">
                        <a:latin typeface="SP SUAN DUSIT" panose="02000000000000000000" pitchFamily="2" charset="0"/>
                        <a:cs typeface="SP SUAN DUSIT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sz="2400" b="1" dirty="0">
                        <a:latin typeface="SP SUAN DUSIT" panose="02000000000000000000" pitchFamily="2" charset="0"/>
                        <a:cs typeface="SP SUAN DUSIT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sz="2400" b="1" dirty="0">
                        <a:latin typeface="SP SUAN DUSIT" panose="02000000000000000000" pitchFamily="2" charset="0"/>
                        <a:cs typeface="SP SUAN DUSIT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1" u="sng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30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72924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215467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E7273F9-59F9-4FB3-9D34-82C64C4F86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4434" y="448628"/>
            <a:ext cx="10983132" cy="747763"/>
          </a:xfrm>
        </p:spPr>
        <p:txBody>
          <a:bodyPr>
            <a:normAutofit/>
          </a:bodyPr>
          <a:lstStyle/>
          <a:p>
            <a:r>
              <a:rPr lang="th-TH" sz="40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2.2  ตารางแจกแจงความถี่ (</a:t>
            </a:r>
            <a:r>
              <a:rPr lang="en-US" sz="40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Frequency Distribution Table</a:t>
            </a:r>
            <a:r>
              <a:rPr lang="th-TH" sz="40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)</a:t>
            </a:r>
            <a:endParaRPr lang="en-US" sz="4000" b="1" dirty="0">
              <a:solidFill>
                <a:srgbClr val="FF000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7" name="TextBox 3D 1">
            <a:extLst>
              <a:ext uri="{FF2B5EF4-FFF2-40B4-BE49-F238E27FC236}">
                <a16:creationId xmlns:a16="http://schemas.microsoft.com/office/drawing/2014/main" id="{5A57B11B-C3E6-477B-956C-A2827F3F14C1}"/>
              </a:ext>
            </a:extLst>
          </p:cNvPr>
          <p:cNvSpPr txBox="1">
            <a:spLocks/>
          </p:cNvSpPr>
          <p:nvPr/>
        </p:nvSpPr>
        <p:spPr>
          <a:xfrm>
            <a:off x="835378" y="1520493"/>
            <a:ext cx="990035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/>
            <a:r>
              <a:rPr lang="th-TH" sz="3200" b="1" u="sng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ตอบข้อ ค.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การหาจุดกึ่งกลางชั้นของแต่ละชั้น สามารถหาได้ 2 วิธี ดังนี้</a:t>
            </a:r>
          </a:p>
          <a:p>
            <a:pPr algn="thaiDist"/>
            <a:r>
              <a:rPr lang="th-TH" sz="3200" b="1" u="sng" dirty="0">
                <a:solidFill>
                  <a:srgbClr val="0070C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วิธีที่ 1 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หาจากขีดจำกัดชั้น</a:t>
            </a:r>
            <a:endParaRPr lang="en-US" sz="32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graphicFrame>
        <p:nvGraphicFramePr>
          <p:cNvPr id="10" name="Table 10">
            <a:extLst>
              <a:ext uri="{FF2B5EF4-FFF2-40B4-BE49-F238E27FC236}">
                <a16:creationId xmlns:a16="http://schemas.microsoft.com/office/drawing/2014/main" id="{3F41000D-38E3-4413-8380-6C13EEE93E5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2166501"/>
              </p:ext>
            </p:extLst>
          </p:nvPr>
        </p:nvGraphicFramePr>
        <p:xfrm>
          <a:off x="936978" y="2731187"/>
          <a:ext cx="8128000" cy="3261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83555">
                  <a:extLst>
                    <a:ext uri="{9D8B030D-6E8A-4147-A177-3AD203B41FA5}">
                      <a16:colId xmlns:a16="http://schemas.microsoft.com/office/drawing/2014/main" val="1494281933"/>
                    </a:ext>
                  </a:extLst>
                </a:gridCol>
                <a:gridCol w="1580445">
                  <a:extLst>
                    <a:ext uri="{9D8B030D-6E8A-4147-A177-3AD203B41FA5}">
                      <a16:colId xmlns:a16="http://schemas.microsoft.com/office/drawing/2014/main" val="2078817805"/>
                    </a:ext>
                  </a:extLst>
                </a:gridCol>
                <a:gridCol w="1546578">
                  <a:extLst>
                    <a:ext uri="{9D8B030D-6E8A-4147-A177-3AD203B41FA5}">
                      <a16:colId xmlns:a16="http://schemas.microsoft.com/office/drawing/2014/main" val="3513021923"/>
                    </a:ext>
                  </a:extLst>
                </a:gridCol>
                <a:gridCol w="2517422">
                  <a:extLst>
                    <a:ext uri="{9D8B030D-6E8A-4147-A177-3AD203B41FA5}">
                      <a16:colId xmlns:a16="http://schemas.microsoft.com/office/drawing/2014/main" val="244726329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>
                          <a:solidFill>
                            <a:schemeClr val="tx1"/>
                          </a:solidFill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ช่วงคะแนน</a:t>
                      </a:r>
                    </a:p>
                  </a:txBody>
                  <a:tcP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>
                          <a:solidFill>
                            <a:schemeClr val="tx1"/>
                          </a:solidFill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จุดกึ่งกลางชั้น</a:t>
                      </a:r>
                    </a:p>
                  </a:txBody>
                  <a:tcP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>
                          <a:solidFill>
                            <a:schemeClr val="tx1"/>
                          </a:solidFill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รอยขีด</a:t>
                      </a:r>
                    </a:p>
                  </a:txBody>
                  <a:tcP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>
                          <a:solidFill>
                            <a:schemeClr val="tx1"/>
                          </a:solidFill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ความถี่</a:t>
                      </a:r>
                    </a:p>
                  </a:txBody>
                  <a:tcPr>
                    <a:solidFill>
                      <a:srgbClr val="FF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46413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24-38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///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068436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39-53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46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////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4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79328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54-68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61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1" strike="sngStrike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////</a:t>
                      </a:r>
                      <a:r>
                        <a:rPr lang="th-TH" sz="24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  /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41182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69-83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76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1" strike="sngStrike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////</a:t>
                      </a:r>
                      <a:r>
                        <a:rPr lang="th-TH" sz="24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   </a:t>
                      </a:r>
                      <a:r>
                        <a:rPr lang="th-TH" sz="2400" b="1" strike="sngStrike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////</a:t>
                      </a:r>
                      <a:r>
                        <a:rPr lang="th-TH" sz="24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  /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11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59302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84-96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91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1" strike="sngStrike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////</a:t>
                      </a:r>
                      <a:r>
                        <a:rPr lang="th-TH" sz="24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  /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2773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th-TH" sz="2400" b="1" dirty="0">
                        <a:latin typeface="SP SUAN DUSIT" panose="02000000000000000000" pitchFamily="2" charset="0"/>
                        <a:cs typeface="SP SUAN DUSIT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sz="2400" b="1" dirty="0">
                        <a:latin typeface="SP SUAN DUSIT" panose="02000000000000000000" pitchFamily="2" charset="0"/>
                        <a:cs typeface="SP SUAN DUSIT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sz="2400" b="1" dirty="0">
                        <a:latin typeface="SP SUAN DUSIT" panose="02000000000000000000" pitchFamily="2" charset="0"/>
                        <a:cs typeface="SP SUAN DUSIT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1" u="sng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30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72924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64011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E7273F9-59F9-4FB3-9D34-82C64C4F86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4434" y="448628"/>
            <a:ext cx="10983132" cy="747763"/>
          </a:xfrm>
        </p:spPr>
        <p:txBody>
          <a:bodyPr>
            <a:normAutofit/>
          </a:bodyPr>
          <a:lstStyle/>
          <a:p>
            <a:r>
              <a:rPr lang="th-TH" sz="36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2.2  ตารางแจกแจงความถี่ (</a:t>
            </a:r>
            <a:r>
              <a:rPr lang="en-US" sz="36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Frequency Distribution Table</a:t>
            </a:r>
            <a:r>
              <a:rPr lang="th-TH" sz="36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)</a:t>
            </a:r>
            <a:endParaRPr lang="en-US" sz="3600" b="1" dirty="0">
              <a:solidFill>
                <a:srgbClr val="FF000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7" name="TextBox 3D 1">
            <a:extLst>
              <a:ext uri="{FF2B5EF4-FFF2-40B4-BE49-F238E27FC236}">
                <a16:creationId xmlns:a16="http://schemas.microsoft.com/office/drawing/2014/main" id="{5A57B11B-C3E6-477B-956C-A2827F3F14C1}"/>
              </a:ext>
            </a:extLst>
          </p:cNvPr>
          <p:cNvSpPr txBox="1">
            <a:spLocks/>
          </p:cNvSpPr>
          <p:nvPr/>
        </p:nvSpPr>
        <p:spPr>
          <a:xfrm>
            <a:off x="835378" y="1520493"/>
            <a:ext cx="990035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/>
            <a:r>
              <a:rPr lang="th-TH" sz="3200" b="1" u="sng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ตอบข้อ ค.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การหาจุดกึ่งกลางชั้นของแต่ละชั้น สามารถหาได้ 2 วิธี ดังนี้</a:t>
            </a:r>
          </a:p>
          <a:p>
            <a:pPr algn="thaiDist"/>
            <a:r>
              <a:rPr lang="th-TH" sz="3200" b="1" u="sng" dirty="0">
                <a:solidFill>
                  <a:srgbClr val="0070C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วิธีที่ 2 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หาจากขอบเขตชั้น</a:t>
            </a:r>
            <a:endParaRPr lang="en-US" sz="32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graphicFrame>
        <p:nvGraphicFramePr>
          <p:cNvPr id="10" name="Table 10">
            <a:extLst>
              <a:ext uri="{FF2B5EF4-FFF2-40B4-BE49-F238E27FC236}">
                <a16:creationId xmlns:a16="http://schemas.microsoft.com/office/drawing/2014/main" id="{3F41000D-38E3-4413-8380-6C13EEE93E5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9750498"/>
              </p:ext>
            </p:extLst>
          </p:nvPr>
        </p:nvGraphicFramePr>
        <p:xfrm>
          <a:off x="936978" y="2731187"/>
          <a:ext cx="8669866" cy="3261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22968">
                  <a:extLst>
                    <a:ext uri="{9D8B030D-6E8A-4147-A177-3AD203B41FA5}">
                      <a16:colId xmlns:a16="http://schemas.microsoft.com/office/drawing/2014/main" val="1494281933"/>
                    </a:ext>
                  </a:extLst>
                </a:gridCol>
                <a:gridCol w="2095218">
                  <a:extLst>
                    <a:ext uri="{9D8B030D-6E8A-4147-A177-3AD203B41FA5}">
                      <a16:colId xmlns:a16="http://schemas.microsoft.com/office/drawing/2014/main" val="2078817805"/>
                    </a:ext>
                  </a:extLst>
                </a:gridCol>
                <a:gridCol w="1402080">
                  <a:extLst>
                    <a:ext uri="{9D8B030D-6E8A-4147-A177-3AD203B41FA5}">
                      <a16:colId xmlns:a16="http://schemas.microsoft.com/office/drawing/2014/main" val="350135312"/>
                    </a:ext>
                  </a:extLst>
                </a:gridCol>
                <a:gridCol w="1501423">
                  <a:extLst>
                    <a:ext uri="{9D8B030D-6E8A-4147-A177-3AD203B41FA5}">
                      <a16:colId xmlns:a16="http://schemas.microsoft.com/office/drawing/2014/main" val="3513021923"/>
                    </a:ext>
                  </a:extLst>
                </a:gridCol>
                <a:gridCol w="1648177">
                  <a:extLst>
                    <a:ext uri="{9D8B030D-6E8A-4147-A177-3AD203B41FA5}">
                      <a16:colId xmlns:a16="http://schemas.microsoft.com/office/drawing/2014/main" val="244726329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>
                          <a:solidFill>
                            <a:schemeClr val="tx1"/>
                          </a:solidFill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ช่วงคะแนน</a:t>
                      </a:r>
                    </a:p>
                  </a:txBody>
                  <a:tcP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>
                          <a:solidFill>
                            <a:schemeClr val="tx1"/>
                          </a:solidFill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ขอบเขตชั้น</a:t>
                      </a:r>
                    </a:p>
                  </a:txBody>
                  <a:tcP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>
                          <a:solidFill>
                            <a:schemeClr val="tx1"/>
                          </a:solidFill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จุดกึ่งกลางชั้น</a:t>
                      </a:r>
                    </a:p>
                  </a:txBody>
                  <a:tcP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>
                          <a:solidFill>
                            <a:schemeClr val="tx1"/>
                          </a:solidFill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รอยขีด</a:t>
                      </a:r>
                    </a:p>
                  </a:txBody>
                  <a:tcP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>
                          <a:solidFill>
                            <a:schemeClr val="tx1"/>
                          </a:solidFill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ความถี่</a:t>
                      </a:r>
                    </a:p>
                  </a:txBody>
                  <a:tcPr>
                    <a:solidFill>
                      <a:srgbClr val="FF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46413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24-38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23.5-38.5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///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068436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39-53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38.5-53.5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46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////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4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79328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54-68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53.5-68.5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61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1" strike="sngStrike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////</a:t>
                      </a:r>
                      <a:r>
                        <a:rPr lang="th-TH" sz="24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  /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41182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69-83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68.5-83.5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76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1" strike="sngStrike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////</a:t>
                      </a:r>
                      <a:r>
                        <a:rPr lang="th-TH" sz="24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   </a:t>
                      </a:r>
                      <a:r>
                        <a:rPr lang="th-TH" sz="2400" b="1" strike="sngStrike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////</a:t>
                      </a:r>
                      <a:r>
                        <a:rPr lang="th-TH" sz="24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  /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11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59302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84-96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83.5-98.5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91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1" strike="sngStrike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////</a:t>
                      </a:r>
                      <a:r>
                        <a:rPr lang="th-TH" sz="24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  /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2773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th-TH" sz="2400" b="1" dirty="0">
                        <a:latin typeface="SP SUAN DUSIT" panose="02000000000000000000" pitchFamily="2" charset="0"/>
                        <a:cs typeface="SP SUAN DUSIT" panose="02000000000000000000" pitchFamily="2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th-TH" sz="2400" b="1" dirty="0">
                        <a:latin typeface="SP SUAN DUSIT" panose="02000000000000000000" pitchFamily="2" charset="0"/>
                        <a:cs typeface="SP SUAN DUSIT" panose="02000000000000000000" pitchFamily="2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sz="2400" b="1" dirty="0">
                        <a:latin typeface="SP SUAN DUSIT" panose="02000000000000000000" pitchFamily="2" charset="0"/>
                        <a:cs typeface="SP SUAN DUSIT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1" u="sng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30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72924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548541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3D 1">
            <a:extLst>
              <a:ext uri="{FF2B5EF4-FFF2-40B4-BE49-F238E27FC236}">
                <a16:creationId xmlns:a16="http://schemas.microsoft.com/office/drawing/2014/main" id="{5A57B11B-C3E6-477B-956C-A2827F3F14C1}"/>
              </a:ext>
            </a:extLst>
          </p:cNvPr>
          <p:cNvSpPr txBox="1">
            <a:spLocks/>
          </p:cNvSpPr>
          <p:nvPr/>
        </p:nvSpPr>
        <p:spPr>
          <a:xfrm>
            <a:off x="835378" y="1520493"/>
            <a:ext cx="10683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/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เป็นการนำเข้าข้อมูลที่ได้แจกแจงความถี่ในตารางมาแสดงเป็นภาพซึ่งประกอบด้วยแท่งสี่เหลี่ยมผืนผ้า</a:t>
            </a:r>
            <a:endParaRPr lang="en-US" sz="32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8" name="Title 3">
            <a:extLst>
              <a:ext uri="{FF2B5EF4-FFF2-40B4-BE49-F238E27FC236}">
                <a16:creationId xmlns:a16="http://schemas.microsoft.com/office/drawing/2014/main" id="{811F40A7-4AA7-4ABD-BDAA-80F524A79D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4122" y="448628"/>
            <a:ext cx="11587566" cy="747763"/>
          </a:xfrm>
        </p:spPr>
        <p:txBody>
          <a:bodyPr>
            <a:noAutofit/>
          </a:bodyPr>
          <a:lstStyle/>
          <a:p>
            <a:r>
              <a:rPr lang="th-TH" sz="36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2.3 </a:t>
            </a:r>
            <a:r>
              <a:rPr lang="th-TH" sz="3600" b="1" dirty="0" err="1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ฮิส</a:t>
            </a:r>
            <a:r>
              <a:rPr lang="th-TH" sz="36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โทแกรม (</a:t>
            </a:r>
            <a:r>
              <a:rPr lang="en-US" sz="36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Histogram)</a:t>
            </a:r>
          </a:p>
        </p:txBody>
      </p:sp>
      <p:pic>
        <p:nvPicPr>
          <p:cNvPr id="1026" name="Picture 2" descr="ผลการค้นหารูปภาพสำหรับ Histogram">
            <a:extLst>
              <a:ext uri="{FF2B5EF4-FFF2-40B4-BE49-F238E27FC236}">
                <a16:creationId xmlns:a16="http://schemas.microsoft.com/office/drawing/2014/main" id="{AF3CB329-473B-422A-B1B4-9833EE3139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5533" y="2189802"/>
            <a:ext cx="5692245" cy="3420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76260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3">
            <a:extLst>
              <a:ext uri="{FF2B5EF4-FFF2-40B4-BE49-F238E27FC236}">
                <a16:creationId xmlns:a16="http://schemas.microsoft.com/office/drawing/2014/main" id="{811F40A7-4AA7-4ABD-BDAA-80F524A79D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4122" y="448628"/>
            <a:ext cx="11587566" cy="747763"/>
          </a:xfrm>
        </p:spPr>
        <p:txBody>
          <a:bodyPr>
            <a:noAutofit/>
          </a:bodyPr>
          <a:lstStyle/>
          <a:p>
            <a:r>
              <a:rPr lang="th-TH" sz="36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2.4 รูปหลายเหลี่ยม (</a:t>
            </a:r>
            <a:r>
              <a:rPr lang="en-US" sz="36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Polygon)</a:t>
            </a:r>
          </a:p>
        </p:txBody>
      </p:sp>
      <p:pic>
        <p:nvPicPr>
          <p:cNvPr id="2050" name="Picture 2" descr="ผลการค้นหารูปภาพสำหรับ Histogram">
            <a:extLst>
              <a:ext uri="{FF2B5EF4-FFF2-40B4-BE49-F238E27FC236}">
                <a16:creationId xmlns:a16="http://schemas.microsoft.com/office/drawing/2014/main" id="{69401884-019B-4087-8C90-35085CB7E3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5332" y="2232731"/>
            <a:ext cx="6479823" cy="3905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3D 1">
            <a:extLst>
              <a:ext uri="{FF2B5EF4-FFF2-40B4-BE49-F238E27FC236}">
                <a16:creationId xmlns:a16="http://schemas.microsoft.com/office/drawing/2014/main" id="{F749D7F8-DAB3-4EF1-BB40-E2D2A5838AAC}"/>
              </a:ext>
            </a:extLst>
          </p:cNvPr>
          <p:cNvSpPr txBox="1">
            <a:spLocks/>
          </p:cNvSpPr>
          <p:nvPr/>
        </p:nvSpPr>
        <p:spPr>
          <a:xfrm>
            <a:off x="835378" y="1520493"/>
            <a:ext cx="10683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/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เป็นการนำเสนอข้อมูลใน</a:t>
            </a:r>
            <a:r>
              <a:rPr lang="th-TH" sz="3200" b="1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ฮีส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โตแรกมให้ชัดเจนยิ่งขึ้นโดย เช่น เพิ่มชั้นต่ำสุด ชั้นสูงสุด</a:t>
            </a:r>
            <a:endParaRPr lang="en-US" sz="32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79547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E7273F9-59F9-4FB3-9D34-82C64C4F86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4434" y="448628"/>
            <a:ext cx="10983132" cy="747763"/>
          </a:xfrm>
        </p:spPr>
        <p:txBody>
          <a:bodyPr>
            <a:normAutofit/>
          </a:bodyPr>
          <a:lstStyle/>
          <a:p>
            <a:r>
              <a:rPr lang="th-TH" sz="36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2.5  ตารางแจกแจงความถี่สะสม (</a:t>
            </a:r>
            <a:r>
              <a:rPr lang="en-US" sz="36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Cumulative Frequency Distribution Table</a:t>
            </a:r>
            <a:r>
              <a:rPr lang="th-TH" sz="36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)</a:t>
            </a:r>
            <a:endParaRPr lang="en-US" sz="3600" b="1" dirty="0">
              <a:solidFill>
                <a:srgbClr val="FF000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7" name="TextBox 3D 1">
            <a:extLst>
              <a:ext uri="{FF2B5EF4-FFF2-40B4-BE49-F238E27FC236}">
                <a16:creationId xmlns:a16="http://schemas.microsoft.com/office/drawing/2014/main" id="{5A57B11B-C3E6-477B-956C-A2827F3F14C1}"/>
              </a:ext>
            </a:extLst>
          </p:cNvPr>
          <p:cNvSpPr txBox="1">
            <a:spLocks/>
          </p:cNvSpPr>
          <p:nvPr/>
        </p:nvSpPr>
        <p:spPr>
          <a:xfrm>
            <a:off x="835378" y="1520493"/>
            <a:ext cx="990035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/>
            <a:r>
              <a:rPr lang="th-TH" sz="3200" b="1" u="sng" dirty="0">
                <a:solidFill>
                  <a:srgbClr val="0070C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2.5.1</a:t>
            </a:r>
            <a:r>
              <a:rPr lang="th-TH" sz="3200" b="1" dirty="0">
                <a:solidFill>
                  <a:srgbClr val="0070C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ตารางแจกแจงความถี่สะสมแบบน้อยกว่า </a:t>
            </a:r>
            <a:r>
              <a:rPr lang="en-US" sz="3200" b="1" dirty="0">
                <a:solidFill>
                  <a:srgbClr val="0070C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(Loss than Type)</a:t>
            </a:r>
            <a:r>
              <a:rPr lang="th-TH" sz="3200" b="1" dirty="0">
                <a:solidFill>
                  <a:srgbClr val="0070C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</a:p>
          <a:p>
            <a:pPr algn="thaiDist"/>
            <a:endParaRPr lang="en-US" sz="32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graphicFrame>
        <p:nvGraphicFramePr>
          <p:cNvPr id="10" name="Table 10">
            <a:extLst>
              <a:ext uri="{FF2B5EF4-FFF2-40B4-BE49-F238E27FC236}">
                <a16:creationId xmlns:a16="http://schemas.microsoft.com/office/drawing/2014/main" id="{3F41000D-38E3-4413-8380-6C13EEE93E52}"/>
              </a:ext>
            </a:extLst>
          </p:cNvPr>
          <p:cNvGraphicFramePr>
            <a:graphicFrameLocks noGrp="1"/>
          </p:cNvGraphicFramePr>
          <p:nvPr/>
        </p:nvGraphicFramePr>
        <p:xfrm>
          <a:off x="936977" y="2279631"/>
          <a:ext cx="7439379" cy="3261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70579">
                  <a:extLst>
                    <a:ext uri="{9D8B030D-6E8A-4147-A177-3AD203B41FA5}">
                      <a16:colId xmlns:a16="http://schemas.microsoft.com/office/drawing/2014/main" val="1494281933"/>
                    </a:ext>
                  </a:extLst>
                </a:gridCol>
                <a:gridCol w="1851377">
                  <a:extLst>
                    <a:ext uri="{9D8B030D-6E8A-4147-A177-3AD203B41FA5}">
                      <a16:colId xmlns:a16="http://schemas.microsoft.com/office/drawing/2014/main" val="2078817805"/>
                    </a:ext>
                  </a:extLst>
                </a:gridCol>
                <a:gridCol w="2517423">
                  <a:extLst>
                    <a:ext uri="{9D8B030D-6E8A-4147-A177-3AD203B41FA5}">
                      <a16:colId xmlns:a16="http://schemas.microsoft.com/office/drawing/2014/main" val="143831212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>
                          <a:solidFill>
                            <a:schemeClr val="tx1"/>
                          </a:solidFill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ช่วงคะแนน</a:t>
                      </a:r>
                    </a:p>
                  </a:txBody>
                  <a:tcP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>
                          <a:solidFill>
                            <a:schemeClr val="tx1"/>
                          </a:solidFill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ความถี่</a:t>
                      </a:r>
                    </a:p>
                  </a:txBody>
                  <a:tcP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>
                          <a:solidFill>
                            <a:schemeClr val="tx1"/>
                          </a:solidFill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ความถี่สะสมแบบน้อยกว่า </a:t>
                      </a:r>
                    </a:p>
                  </a:txBody>
                  <a:tcPr>
                    <a:solidFill>
                      <a:srgbClr val="FF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46413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24-38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068436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39-53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4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7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79328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54-68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13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41182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69-83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11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24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59302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84-96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30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2773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th-TH" sz="2400" b="1" dirty="0">
                        <a:latin typeface="SP SUAN DUSIT" panose="02000000000000000000" pitchFamily="2" charset="0"/>
                        <a:cs typeface="SP SUAN DUSIT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1" u="sng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sz="2400" b="1" u="sng" dirty="0">
                        <a:solidFill>
                          <a:srgbClr val="FF0000"/>
                        </a:solidFill>
                        <a:highlight>
                          <a:srgbClr val="FFFF00"/>
                        </a:highlight>
                        <a:latin typeface="SP SUAN DUSIT" panose="02000000000000000000" pitchFamily="2" charset="0"/>
                        <a:cs typeface="SP SUAN DUSIT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72924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543339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E7273F9-59F9-4FB3-9D34-82C64C4F86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4434" y="448628"/>
            <a:ext cx="10983132" cy="747763"/>
          </a:xfrm>
        </p:spPr>
        <p:txBody>
          <a:bodyPr>
            <a:normAutofit/>
          </a:bodyPr>
          <a:lstStyle/>
          <a:p>
            <a:r>
              <a:rPr lang="th-TH" sz="36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2.5  ตารางแจกแจงความถี่สะสม (</a:t>
            </a:r>
            <a:r>
              <a:rPr lang="en-US" sz="36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Cumulative Frequency Distribution Table</a:t>
            </a:r>
            <a:r>
              <a:rPr lang="th-TH" sz="36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)</a:t>
            </a:r>
            <a:endParaRPr lang="en-US" sz="3600" b="1" dirty="0">
              <a:solidFill>
                <a:srgbClr val="FF000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7" name="TextBox 3D 1">
            <a:extLst>
              <a:ext uri="{FF2B5EF4-FFF2-40B4-BE49-F238E27FC236}">
                <a16:creationId xmlns:a16="http://schemas.microsoft.com/office/drawing/2014/main" id="{5A57B11B-C3E6-477B-956C-A2827F3F14C1}"/>
              </a:ext>
            </a:extLst>
          </p:cNvPr>
          <p:cNvSpPr txBox="1">
            <a:spLocks/>
          </p:cNvSpPr>
          <p:nvPr/>
        </p:nvSpPr>
        <p:spPr>
          <a:xfrm>
            <a:off x="835378" y="1520493"/>
            <a:ext cx="990035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/>
            <a:r>
              <a:rPr lang="th-TH" sz="3200" b="1" u="sng" dirty="0">
                <a:solidFill>
                  <a:srgbClr val="0070C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2.5.2</a:t>
            </a:r>
            <a:r>
              <a:rPr lang="th-TH" sz="3200" b="1" dirty="0">
                <a:solidFill>
                  <a:srgbClr val="0070C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ตารางแจกแจงความถี่สะสมแบบมากกว่า </a:t>
            </a:r>
            <a:r>
              <a:rPr lang="en-US" sz="3200" b="1" dirty="0">
                <a:solidFill>
                  <a:srgbClr val="0070C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(More than Type)</a:t>
            </a:r>
            <a:r>
              <a:rPr lang="th-TH" sz="3200" b="1" dirty="0">
                <a:solidFill>
                  <a:srgbClr val="0070C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</a:p>
          <a:p>
            <a:pPr algn="thaiDist"/>
            <a:endParaRPr lang="en-US" sz="32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graphicFrame>
        <p:nvGraphicFramePr>
          <p:cNvPr id="10" name="Table 10">
            <a:extLst>
              <a:ext uri="{FF2B5EF4-FFF2-40B4-BE49-F238E27FC236}">
                <a16:creationId xmlns:a16="http://schemas.microsoft.com/office/drawing/2014/main" id="{3F41000D-38E3-4413-8380-6C13EEE93E5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1466605"/>
              </p:ext>
            </p:extLst>
          </p:nvPr>
        </p:nvGraphicFramePr>
        <p:xfrm>
          <a:off x="936977" y="2279631"/>
          <a:ext cx="7439379" cy="3261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70579">
                  <a:extLst>
                    <a:ext uri="{9D8B030D-6E8A-4147-A177-3AD203B41FA5}">
                      <a16:colId xmlns:a16="http://schemas.microsoft.com/office/drawing/2014/main" val="1494281933"/>
                    </a:ext>
                  </a:extLst>
                </a:gridCol>
                <a:gridCol w="1851377">
                  <a:extLst>
                    <a:ext uri="{9D8B030D-6E8A-4147-A177-3AD203B41FA5}">
                      <a16:colId xmlns:a16="http://schemas.microsoft.com/office/drawing/2014/main" val="2078817805"/>
                    </a:ext>
                  </a:extLst>
                </a:gridCol>
                <a:gridCol w="2517423">
                  <a:extLst>
                    <a:ext uri="{9D8B030D-6E8A-4147-A177-3AD203B41FA5}">
                      <a16:colId xmlns:a16="http://schemas.microsoft.com/office/drawing/2014/main" val="143831212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>
                          <a:solidFill>
                            <a:schemeClr val="tx1"/>
                          </a:solidFill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ช่วงคะแนน</a:t>
                      </a:r>
                    </a:p>
                  </a:txBody>
                  <a:tcP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>
                          <a:solidFill>
                            <a:schemeClr val="tx1"/>
                          </a:solidFill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ความถี่</a:t>
                      </a:r>
                    </a:p>
                  </a:txBody>
                  <a:tcP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>
                          <a:solidFill>
                            <a:schemeClr val="tx1"/>
                          </a:solidFill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ความถี่</a:t>
                      </a:r>
                      <a:r>
                        <a:rPr lang="th-TH" sz="2800" b="1">
                          <a:solidFill>
                            <a:schemeClr val="tx1"/>
                          </a:solidFill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สะสมแบบมากกว่า </a:t>
                      </a:r>
                      <a:endParaRPr lang="th-TH" sz="2800" b="1" dirty="0">
                        <a:solidFill>
                          <a:schemeClr val="tx1"/>
                        </a:solidFill>
                        <a:latin typeface="SP SUAN DUSIT" panose="02000000000000000000" pitchFamily="2" charset="0"/>
                        <a:cs typeface="SP SUAN DUSIT" panose="02000000000000000000" pitchFamily="2" charset="0"/>
                      </a:endParaRPr>
                    </a:p>
                  </a:txBody>
                  <a:tcPr>
                    <a:solidFill>
                      <a:srgbClr val="FF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46413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24-38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30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068436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39-53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4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27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79328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54-68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41182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69-83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11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17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59302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84-96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2773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th-TH" sz="2400" b="1" dirty="0">
                        <a:latin typeface="SP SUAN DUSIT" panose="02000000000000000000" pitchFamily="2" charset="0"/>
                        <a:cs typeface="SP SUAN DUSIT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1" u="sng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sz="2400" b="1" u="sng" dirty="0">
                        <a:solidFill>
                          <a:srgbClr val="FF0000"/>
                        </a:solidFill>
                        <a:highlight>
                          <a:srgbClr val="FFFF00"/>
                        </a:highlight>
                        <a:latin typeface="SP SUAN DUSIT" panose="02000000000000000000" pitchFamily="2" charset="0"/>
                        <a:cs typeface="SP SUAN DUSIT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72924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7686762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E7273F9-59F9-4FB3-9D34-82C64C4F86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4434" y="448628"/>
            <a:ext cx="10983132" cy="747763"/>
          </a:xfrm>
        </p:spPr>
        <p:txBody>
          <a:bodyPr>
            <a:normAutofit fontScale="90000"/>
          </a:bodyPr>
          <a:lstStyle/>
          <a:p>
            <a:r>
              <a:rPr lang="th-TH" sz="4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2.6  ตารางแจกแจงความถี่สัมพัทธ์ (</a:t>
            </a:r>
            <a:r>
              <a:rPr lang="en-US" sz="4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Relative Frequency Distribution Table</a:t>
            </a:r>
            <a:r>
              <a:rPr lang="th-TH" sz="4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)</a:t>
            </a:r>
            <a:endParaRPr lang="en-US" sz="4400" b="1" dirty="0">
              <a:solidFill>
                <a:srgbClr val="FF000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7" name="TextBox 3D 1">
            <a:extLst>
              <a:ext uri="{FF2B5EF4-FFF2-40B4-BE49-F238E27FC236}">
                <a16:creationId xmlns:a16="http://schemas.microsoft.com/office/drawing/2014/main" id="{5A57B11B-C3E6-477B-956C-A2827F3F14C1}"/>
              </a:ext>
            </a:extLst>
          </p:cNvPr>
          <p:cNvSpPr txBox="1">
            <a:spLocks/>
          </p:cNvSpPr>
          <p:nvPr/>
        </p:nvSpPr>
        <p:spPr>
          <a:xfrm>
            <a:off x="835378" y="1520493"/>
            <a:ext cx="99003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/>
            <a:r>
              <a:rPr lang="th-TH" sz="3200" b="1" dirty="0">
                <a:solidFill>
                  <a:srgbClr val="0070C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ตารางแจกแจงความถี่สัมพันธ์เป็นดังนี้</a:t>
            </a:r>
            <a:endParaRPr lang="en-US" sz="3200" b="1" dirty="0">
              <a:solidFill>
                <a:srgbClr val="0070C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graphicFrame>
        <p:nvGraphicFramePr>
          <p:cNvPr id="10" name="Table 10">
            <a:extLst>
              <a:ext uri="{FF2B5EF4-FFF2-40B4-BE49-F238E27FC236}">
                <a16:creationId xmlns:a16="http://schemas.microsoft.com/office/drawing/2014/main" id="{3F41000D-38E3-4413-8380-6C13EEE93E5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3748759"/>
              </p:ext>
            </p:extLst>
          </p:nvPr>
        </p:nvGraphicFramePr>
        <p:xfrm>
          <a:off x="936977" y="2279631"/>
          <a:ext cx="7439379" cy="3261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70579">
                  <a:extLst>
                    <a:ext uri="{9D8B030D-6E8A-4147-A177-3AD203B41FA5}">
                      <a16:colId xmlns:a16="http://schemas.microsoft.com/office/drawing/2014/main" val="1494281933"/>
                    </a:ext>
                  </a:extLst>
                </a:gridCol>
                <a:gridCol w="1851377">
                  <a:extLst>
                    <a:ext uri="{9D8B030D-6E8A-4147-A177-3AD203B41FA5}">
                      <a16:colId xmlns:a16="http://schemas.microsoft.com/office/drawing/2014/main" val="2078817805"/>
                    </a:ext>
                  </a:extLst>
                </a:gridCol>
                <a:gridCol w="2517423">
                  <a:extLst>
                    <a:ext uri="{9D8B030D-6E8A-4147-A177-3AD203B41FA5}">
                      <a16:colId xmlns:a16="http://schemas.microsoft.com/office/drawing/2014/main" val="143831212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>
                          <a:solidFill>
                            <a:schemeClr val="tx1"/>
                          </a:solidFill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ช่วงคะแนน</a:t>
                      </a:r>
                    </a:p>
                  </a:txBody>
                  <a:tcP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>
                          <a:solidFill>
                            <a:schemeClr val="tx1"/>
                          </a:solidFill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ความถี่</a:t>
                      </a:r>
                    </a:p>
                  </a:txBody>
                  <a:tcP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>
                          <a:solidFill>
                            <a:schemeClr val="tx1"/>
                          </a:solidFill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ความถี่สัมพันธ์</a:t>
                      </a:r>
                    </a:p>
                  </a:txBody>
                  <a:tcPr>
                    <a:solidFill>
                      <a:srgbClr val="FF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46413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24-38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0.10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068436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39-53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4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0.13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79328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54-68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0.20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41182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69-83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11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0.37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59302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84-96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0.20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2773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th-TH" sz="2400" b="1" dirty="0">
                        <a:latin typeface="SP SUAN DUSIT" panose="02000000000000000000" pitchFamily="2" charset="0"/>
                        <a:cs typeface="SP SUAN DUSIT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1" u="sng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1" u="sng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1.00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72924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5381699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3D 1">
            <a:extLst>
              <a:ext uri="{FF2B5EF4-FFF2-40B4-BE49-F238E27FC236}">
                <a16:creationId xmlns:a16="http://schemas.microsoft.com/office/drawing/2014/main" id="{5A57B11B-C3E6-477B-956C-A2827F3F14C1}"/>
              </a:ext>
            </a:extLst>
          </p:cNvPr>
          <p:cNvSpPr txBox="1">
            <a:spLocks/>
          </p:cNvSpPr>
          <p:nvPr/>
        </p:nvSpPr>
        <p:spPr>
          <a:xfrm>
            <a:off x="835378" y="1520493"/>
            <a:ext cx="990035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/>
            <a:r>
              <a:rPr lang="th-TH" sz="3200" b="1" u="sng" dirty="0">
                <a:solidFill>
                  <a:srgbClr val="0070C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2.6.1</a:t>
            </a:r>
            <a:r>
              <a:rPr lang="th-TH" sz="3200" b="1" dirty="0">
                <a:solidFill>
                  <a:srgbClr val="0070C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ตารางแจกแจงความถี่สัมพันธ์สะสมแบบน้อยกว่า  </a:t>
            </a:r>
          </a:p>
          <a:p>
            <a:pPr algn="thaiDist"/>
            <a:endParaRPr lang="en-US" sz="32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8" name="Title 3">
            <a:extLst>
              <a:ext uri="{FF2B5EF4-FFF2-40B4-BE49-F238E27FC236}">
                <a16:creationId xmlns:a16="http://schemas.microsoft.com/office/drawing/2014/main" id="{811F40A7-4AA7-4ABD-BDAA-80F524A79D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4122" y="448628"/>
            <a:ext cx="11587566" cy="747763"/>
          </a:xfrm>
        </p:spPr>
        <p:txBody>
          <a:bodyPr>
            <a:noAutofit/>
          </a:bodyPr>
          <a:lstStyle/>
          <a:p>
            <a:r>
              <a:rPr lang="th-TH" sz="36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2.6  ตารางแจกแจงความถี่สัมพัทธ์สะสม (</a:t>
            </a:r>
            <a:r>
              <a:rPr lang="en-US" sz="36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Cumulative Relative Frequency Distribution Table</a:t>
            </a:r>
            <a:r>
              <a:rPr lang="th-TH" sz="36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)</a:t>
            </a:r>
            <a:endParaRPr lang="en-US" sz="3600" b="1" dirty="0">
              <a:solidFill>
                <a:srgbClr val="FF000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graphicFrame>
        <p:nvGraphicFramePr>
          <p:cNvPr id="9" name="Table 10">
            <a:extLst>
              <a:ext uri="{FF2B5EF4-FFF2-40B4-BE49-F238E27FC236}">
                <a16:creationId xmlns:a16="http://schemas.microsoft.com/office/drawing/2014/main" id="{4BBA4685-19D2-40DF-99DE-8AB308BE282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2904537"/>
              </p:ext>
            </p:extLst>
          </p:nvPr>
        </p:nvGraphicFramePr>
        <p:xfrm>
          <a:off x="936976" y="2279631"/>
          <a:ext cx="9268180" cy="3261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72268">
                  <a:extLst>
                    <a:ext uri="{9D8B030D-6E8A-4147-A177-3AD203B41FA5}">
                      <a16:colId xmlns:a16="http://schemas.microsoft.com/office/drawing/2014/main" val="1494281933"/>
                    </a:ext>
                  </a:extLst>
                </a:gridCol>
                <a:gridCol w="1738489">
                  <a:extLst>
                    <a:ext uri="{9D8B030D-6E8A-4147-A177-3AD203B41FA5}">
                      <a16:colId xmlns:a16="http://schemas.microsoft.com/office/drawing/2014/main" val="2078817805"/>
                    </a:ext>
                  </a:extLst>
                </a:gridCol>
                <a:gridCol w="1749778">
                  <a:extLst>
                    <a:ext uri="{9D8B030D-6E8A-4147-A177-3AD203B41FA5}">
                      <a16:colId xmlns:a16="http://schemas.microsoft.com/office/drawing/2014/main" val="1438312126"/>
                    </a:ext>
                  </a:extLst>
                </a:gridCol>
                <a:gridCol w="3307645">
                  <a:extLst>
                    <a:ext uri="{9D8B030D-6E8A-4147-A177-3AD203B41FA5}">
                      <a16:colId xmlns:a16="http://schemas.microsoft.com/office/drawing/2014/main" val="139518876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>
                          <a:solidFill>
                            <a:schemeClr val="tx1"/>
                          </a:solidFill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ช่วงคะแนน</a:t>
                      </a:r>
                    </a:p>
                  </a:txBody>
                  <a:tcP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>
                          <a:solidFill>
                            <a:schemeClr val="tx1"/>
                          </a:solidFill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ความถี่</a:t>
                      </a:r>
                    </a:p>
                  </a:txBody>
                  <a:tcP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>
                          <a:solidFill>
                            <a:schemeClr val="tx1"/>
                          </a:solidFill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ความถี่สัมพันธ์</a:t>
                      </a:r>
                    </a:p>
                  </a:txBody>
                  <a:tcP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>
                          <a:solidFill>
                            <a:schemeClr val="tx1"/>
                          </a:solidFill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ความถี่สัมพันธ์สะสมแบบน้อยกว่า</a:t>
                      </a:r>
                    </a:p>
                  </a:txBody>
                  <a:tcPr>
                    <a:solidFill>
                      <a:srgbClr val="FF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46413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24-38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0.10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0.10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068436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39-53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4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0.13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0.23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79328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54-68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0.20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0.43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41182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69-83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11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0.37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0.80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59302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84-96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0.20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1.00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2773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th-TH" sz="2400" b="1" dirty="0">
                        <a:latin typeface="SP SUAN DUSIT" panose="02000000000000000000" pitchFamily="2" charset="0"/>
                        <a:cs typeface="SP SUAN DUSIT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sz="2400" b="1" u="sng" dirty="0">
                        <a:solidFill>
                          <a:srgbClr val="FF0000"/>
                        </a:solidFill>
                        <a:highlight>
                          <a:srgbClr val="FFFF00"/>
                        </a:highlight>
                        <a:latin typeface="SP SUAN DUSIT" panose="02000000000000000000" pitchFamily="2" charset="0"/>
                        <a:cs typeface="SP SUAN DUSIT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1" u="sng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1.00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sz="2400" b="1" u="sng" dirty="0">
                        <a:solidFill>
                          <a:srgbClr val="FF0000"/>
                        </a:solidFill>
                        <a:highlight>
                          <a:srgbClr val="FFFF00"/>
                        </a:highlight>
                        <a:latin typeface="SP SUAN DUSIT" panose="02000000000000000000" pitchFamily="2" charset="0"/>
                        <a:cs typeface="SP SUAN DUSIT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72924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630110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31795B-A93A-416C-8052-FAF4D9073E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2.1 ความหมายของการแจกแจงความถี่</a:t>
            </a:r>
            <a:endParaRPr lang="en-US" sz="4400" b="1" dirty="0">
              <a:solidFill>
                <a:srgbClr val="FF000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7" name="TextBox 3D 1">
            <a:extLst>
              <a:ext uri="{FF2B5EF4-FFF2-40B4-BE49-F238E27FC236}">
                <a16:creationId xmlns:a16="http://schemas.microsoft.com/office/drawing/2014/main" id="{793D8DEF-3B62-4E96-9D4A-0030ACE85CE5}"/>
              </a:ext>
            </a:extLst>
          </p:cNvPr>
          <p:cNvSpPr txBox="1">
            <a:spLocks/>
          </p:cNvSpPr>
          <p:nvPr/>
        </p:nvSpPr>
        <p:spPr>
          <a:xfrm>
            <a:off x="750317" y="1531495"/>
            <a:ext cx="10837249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h-TH" sz="36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     เป็นการพิจารณาการแจกแจงของข้อมูลที่ถูกจัดเรียบเรียงใหม่ให้อยู่ในรูปตาราง (</a:t>
            </a:r>
            <a:r>
              <a:rPr lang="en-US" sz="36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Table</a:t>
            </a:r>
            <a:r>
              <a:rPr lang="th-TH" sz="36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) โดยมีการแบ่งตารางเป็น</a:t>
            </a:r>
            <a:r>
              <a:rPr lang="th-TH" sz="3600" b="1" dirty="0" err="1">
                <a:solidFill>
                  <a:srgbClr val="7030A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อัตร</a:t>
            </a:r>
            <a:r>
              <a:rPr lang="th-TH" sz="3600" b="1" dirty="0">
                <a:solidFill>
                  <a:srgbClr val="7030A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ภาคชั้น (</a:t>
            </a:r>
            <a:r>
              <a:rPr lang="en-US" sz="3600" b="1" dirty="0">
                <a:solidFill>
                  <a:srgbClr val="7030A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class intervals</a:t>
            </a:r>
            <a:r>
              <a:rPr lang="th-TH" sz="3600" b="1" dirty="0">
                <a:solidFill>
                  <a:srgbClr val="7030A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) </a:t>
            </a:r>
            <a:r>
              <a:rPr lang="th-TH" sz="36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และจำนวนข้อมูลที่เกิดซ้ำในแต่</a:t>
            </a:r>
            <a:r>
              <a:rPr lang="th-TH" sz="3600" b="1" dirty="0" err="1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ละอัตร</a:t>
            </a:r>
            <a:r>
              <a:rPr lang="th-TH" sz="36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ภาคชั้น จะเรียกว่า </a:t>
            </a:r>
            <a:r>
              <a:rPr lang="th-TH" sz="3600" b="1" dirty="0">
                <a:solidFill>
                  <a:srgbClr val="7030A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ความถี่ชั้น (</a:t>
            </a:r>
            <a:r>
              <a:rPr lang="en-US" sz="3600" b="1" dirty="0">
                <a:solidFill>
                  <a:srgbClr val="7030A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class frequency</a:t>
            </a:r>
            <a:r>
              <a:rPr lang="th-TH" sz="3600" b="1" dirty="0">
                <a:solidFill>
                  <a:srgbClr val="7030A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) </a:t>
            </a:r>
            <a:r>
              <a:rPr lang="th-TH" sz="36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การพิจารณาข้อมูลในลักษณะนี้เรียกว่า </a:t>
            </a:r>
            <a:r>
              <a:rPr lang="th-TH" sz="3600" b="1" dirty="0">
                <a:solidFill>
                  <a:srgbClr val="7030A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การแจกแจงความถี่ (</a:t>
            </a:r>
            <a:r>
              <a:rPr lang="en-US" sz="3600" b="1" dirty="0">
                <a:solidFill>
                  <a:srgbClr val="7030A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Frequency distribution</a:t>
            </a:r>
            <a:r>
              <a:rPr lang="th-TH" sz="3600" b="1" dirty="0">
                <a:solidFill>
                  <a:srgbClr val="7030A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) </a:t>
            </a:r>
            <a:r>
              <a:rPr lang="th-TH" sz="36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โดยข้อมูลที่นำมาพิจาณาการแจกแจงความถี่ จะแบ่งเป็น 2 แบบ คือ</a:t>
            </a:r>
          </a:p>
          <a:p>
            <a:pPr algn="just"/>
            <a:r>
              <a:rPr lang="th-TH" sz="3600" b="1" dirty="0">
                <a:solidFill>
                  <a:srgbClr val="00B05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     1. ข้อมูลที่แบ่งกลุ่ม (</a:t>
            </a:r>
            <a:r>
              <a:rPr lang="en-US" sz="3600" b="1" dirty="0">
                <a:solidFill>
                  <a:srgbClr val="00B05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grouped data</a:t>
            </a:r>
            <a:r>
              <a:rPr lang="th-TH" sz="3600" b="1" dirty="0">
                <a:solidFill>
                  <a:srgbClr val="00B05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) </a:t>
            </a:r>
          </a:p>
          <a:p>
            <a:pPr algn="just"/>
            <a:r>
              <a:rPr lang="th-TH" sz="3600" b="1" dirty="0">
                <a:solidFill>
                  <a:srgbClr val="00B05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     2. ข้อมูลที่ไม่แบ่งกลุ่ม (</a:t>
            </a:r>
            <a:r>
              <a:rPr lang="en-US" sz="3600" b="1" dirty="0">
                <a:solidFill>
                  <a:srgbClr val="00B05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ungrouped data</a:t>
            </a:r>
            <a:r>
              <a:rPr lang="th-TH" sz="3600" b="1" dirty="0">
                <a:solidFill>
                  <a:srgbClr val="00B05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) </a:t>
            </a:r>
          </a:p>
          <a:p>
            <a:pPr algn="just"/>
            <a:endParaRPr lang="th-TH" sz="36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510815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3D 1">
            <a:extLst>
              <a:ext uri="{FF2B5EF4-FFF2-40B4-BE49-F238E27FC236}">
                <a16:creationId xmlns:a16="http://schemas.microsoft.com/office/drawing/2014/main" id="{5A57B11B-C3E6-477B-956C-A2827F3F14C1}"/>
              </a:ext>
            </a:extLst>
          </p:cNvPr>
          <p:cNvSpPr txBox="1">
            <a:spLocks/>
          </p:cNvSpPr>
          <p:nvPr/>
        </p:nvSpPr>
        <p:spPr>
          <a:xfrm>
            <a:off x="835378" y="1520493"/>
            <a:ext cx="990035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/>
            <a:r>
              <a:rPr lang="th-TH" sz="3200" b="1" u="sng" dirty="0">
                <a:solidFill>
                  <a:srgbClr val="0070C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2.6.1</a:t>
            </a:r>
            <a:r>
              <a:rPr lang="th-TH" sz="3200" b="1" dirty="0">
                <a:solidFill>
                  <a:srgbClr val="0070C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ตารางแจกแจงความถี่สัมพันธ์สะสมแบบมากกว่า  </a:t>
            </a:r>
          </a:p>
          <a:p>
            <a:pPr algn="thaiDist"/>
            <a:endParaRPr lang="en-US" sz="32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8" name="Title 3">
            <a:extLst>
              <a:ext uri="{FF2B5EF4-FFF2-40B4-BE49-F238E27FC236}">
                <a16:creationId xmlns:a16="http://schemas.microsoft.com/office/drawing/2014/main" id="{811F40A7-4AA7-4ABD-BDAA-80F524A79D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4122" y="448628"/>
            <a:ext cx="11587566" cy="747763"/>
          </a:xfrm>
        </p:spPr>
        <p:txBody>
          <a:bodyPr>
            <a:noAutofit/>
          </a:bodyPr>
          <a:lstStyle/>
          <a:p>
            <a:r>
              <a:rPr lang="th-TH" sz="36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2.6 ตารางแจกแจงความถี่สัมพัทธ์สะสม (</a:t>
            </a:r>
            <a:r>
              <a:rPr lang="en-US" sz="36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Cumulative Relative Frequency Distribution Table</a:t>
            </a:r>
            <a:r>
              <a:rPr lang="th-TH" sz="36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)</a:t>
            </a:r>
            <a:endParaRPr lang="en-US" sz="3600" b="1" dirty="0">
              <a:solidFill>
                <a:srgbClr val="FF000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graphicFrame>
        <p:nvGraphicFramePr>
          <p:cNvPr id="9" name="Table 10">
            <a:extLst>
              <a:ext uri="{FF2B5EF4-FFF2-40B4-BE49-F238E27FC236}">
                <a16:creationId xmlns:a16="http://schemas.microsoft.com/office/drawing/2014/main" id="{4BBA4685-19D2-40DF-99DE-8AB308BE282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3942430"/>
              </p:ext>
            </p:extLst>
          </p:nvPr>
        </p:nvGraphicFramePr>
        <p:xfrm>
          <a:off x="936976" y="2279631"/>
          <a:ext cx="9268180" cy="3261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72268">
                  <a:extLst>
                    <a:ext uri="{9D8B030D-6E8A-4147-A177-3AD203B41FA5}">
                      <a16:colId xmlns:a16="http://schemas.microsoft.com/office/drawing/2014/main" val="1494281933"/>
                    </a:ext>
                  </a:extLst>
                </a:gridCol>
                <a:gridCol w="1738489">
                  <a:extLst>
                    <a:ext uri="{9D8B030D-6E8A-4147-A177-3AD203B41FA5}">
                      <a16:colId xmlns:a16="http://schemas.microsoft.com/office/drawing/2014/main" val="2078817805"/>
                    </a:ext>
                  </a:extLst>
                </a:gridCol>
                <a:gridCol w="1749778">
                  <a:extLst>
                    <a:ext uri="{9D8B030D-6E8A-4147-A177-3AD203B41FA5}">
                      <a16:colId xmlns:a16="http://schemas.microsoft.com/office/drawing/2014/main" val="1438312126"/>
                    </a:ext>
                  </a:extLst>
                </a:gridCol>
                <a:gridCol w="3307645">
                  <a:extLst>
                    <a:ext uri="{9D8B030D-6E8A-4147-A177-3AD203B41FA5}">
                      <a16:colId xmlns:a16="http://schemas.microsoft.com/office/drawing/2014/main" val="139518876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>
                          <a:solidFill>
                            <a:schemeClr val="tx1"/>
                          </a:solidFill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ช่วงคะแนน</a:t>
                      </a:r>
                    </a:p>
                  </a:txBody>
                  <a:tcP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>
                          <a:solidFill>
                            <a:schemeClr val="tx1"/>
                          </a:solidFill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ความถี่</a:t>
                      </a:r>
                    </a:p>
                  </a:txBody>
                  <a:tcP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>
                          <a:solidFill>
                            <a:schemeClr val="tx1"/>
                          </a:solidFill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ความถี่สัมพันธ์</a:t>
                      </a:r>
                    </a:p>
                  </a:txBody>
                  <a:tcP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>
                          <a:solidFill>
                            <a:schemeClr val="tx1"/>
                          </a:solidFill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ความถี่สัมพันธ์สะสมแบบมากกว่า</a:t>
                      </a:r>
                    </a:p>
                  </a:txBody>
                  <a:tcPr>
                    <a:solidFill>
                      <a:srgbClr val="FF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46413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24-38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0.10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1.00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068436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39-53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4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0.13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0.90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79328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54-68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0.20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0.77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41182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69-83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11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0.37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0.57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59302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84-96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0.20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0.20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2773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th-TH" sz="2400" b="1" dirty="0">
                        <a:latin typeface="SP SUAN DUSIT" panose="02000000000000000000" pitchFamily="2" charset="0"/>
                        <a:cs typeface="SP SUAN DUSIT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sz="2400" b="1" u="sng" dirty="0">
                        <a:solidFill>
                          <a:srgbClr val="FF0000"/>
                        </a:solidFill>
                        <a:highlight>
                          <a:srgbClr val="FFFF00"/>
                        </a:highlight>
                        <a:latin typeface="SP SUAN DUSIT" panose="02000000000000000000" pitchFamily="2" charset="0"/>
                        <a:cs typeface="SP SUAN DUSIT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1" u="sng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1.00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sz="2400" b="1" u="sng" dirty="0">
                        <a:solidFill>
                          <a:srgbClr val="FF0000"/>
                        </a:solidFill>
                        <a:highlight>
                          <a:srgbClr val="FFFF00"/>
                        </a:highlight>
                        <a:latin typeface="SP SUAN DUSIT" panose="02000000000000000000" pitchFamily="2" charset="0"/>
                        <a:cs typeface="SP SUAN DUSIT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72924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9750413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521208" y="1536192"/>
            <a:ext cx="6876288" cy="640080"/>
          </a:xfrm>
        </p:spPr>
        <p:txBody>
          <a:bodyPr>
            <a:normAutofit/>
          </a:bodyPr>
          <a:lstStyle/>
          <a:p>
            <a:r>
              <a:rPr lang="en-US" dirty="0">
                <a:latin typeface="Segoe UI Light" panose="020B0502040204020203" pitchFamily="34" charset="0"/>
                <a:cs typeface="Segoe UI Light" panose="020B0502040204020203" pitchFamily="34" charset="0"/>
              </a:rPr>
              <a:t>Thank You</a:t>
            </a:r>
          </a:p>
        </p:txBody>
      </p:sp>
      <p:sp>
        <p:nvSpPr>
          <p:cNvPr id="5" name="Tell Me Text" descr="Select the Tell Me button and type what you want to know.&#10;"/>
          <p:cNvSpPr>
            <a:spLocks noGrp="1"/>
          </p:cNvSpPr>
          <p:nvPr>
            <p:ph sz="half" idx="4294967295"/>
          </p:nvPr>
        </p:nvSpPr>
        <p:spPr>
          <a:xfrm>
            <a:off x="521208" y="2679617"/>
            <a:ext cx="7766738" cy="544904"/>
          </a:xfrm>
        </p:spPr>
        <p:txBody>
          <a:bodyPr>
            <a:noAutofit/>
          </a:bodyPr>
          <a:lstStyle/>
          <a:p>
            <a:pPr marL="0" indent="0">
              <a:lnSpc>
                <a:spcPts val="3600"/>
              </a:lnSpc>
              <a:spcAft>
                <a:spcPts val="0"/>
              </a:spcAft>
              <a:buNone/>
            </a:pPr>
            <a:r>
              <a:rPr lang="th-TH" sz="3600" b="1" dirty="0">
                <a:solidFill>
                  <a:srgbClr val="D24726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จบการนำเสนอ              </a:t>
            </a:r>
            <a:r>
              <a:rPr lang="en-US" sz="3600" b="1" dirty="0">
                <a:solidFill>
                  <a:srgbClr val="D24726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Any Question</a:t>
            </a:r>
            <a:endParaRPr lang="en-US" sz="36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pic>
        <p:nvPicPr>
          <p:cNvPr id="2" name="Tell Me Button Close-up" descr="Tell Me butto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3181" y="2350333"/>
            <a:ext cx="1269672" cy="11897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302588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xmlns:p14="http://schemas.microsoft.com/office/powerpoint/2010/main"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E7273F9-59F9-4FB3-9D34-82C64C4F86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4434" y="448628"/>
            <a:ext cx="10983132" cy="747763"/>
          </a:xfrm>
        </p:spPr>
        <p:txBody>
          <a:bodyPr>
            <a:normAutofit/>
          </a:bodyPr>
          <a:lstStyle/>
          <a:p>
            <a:r>
              <a:rPr lang="th-TH" sz="4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2.2  ตารางแจกแจงความถี่ (</a:t>
            </a:r>
            <a:r>
              <a:rPr lang="en-US" sz="4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Frequency Distribution Table</a:t>
            </a:r>
            <a:r>
              <a:rPr lang="th-TH" sz="4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)</a:t>
            </a:r>
            <a:endParaRPr lang="en-US" sz="4400" b="1" dirty="0">
              <a:solidFill>
                <a:srgbClr val="FF000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8" name="TextBox 3D 1">
            <a:extLst>
              <a:ext uri="{FF2B5EF4-FFF2-40B4-BE49-F238E27FC236}">
                <a16:creationId xmlns:a16="http://schemas.microsoft.com/office/drawing/2014/main" id="{793D8DEF-3B62-4E96-9D4A-0030ACE85CE5}"/>
              </a:ext>
            </a:extLst>
          </p:cNvPr>
          <p:cNvSpPr txBox="1">
            <a:spLocks/>
          </p:cNvSpPr>
          <p:nvPr/>
        </p:nvSpPr>
        <p:spPr>
          <a:xfrm>
            <a:off x="750317" y="1531495"/>
            <a:ext cx="111216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/>
            <a:r>
              <a:rPr lang="th-TH" sz="36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โดยการสร้างตารางแจกแจงความถี่มีส่วนประกอบดังนี้</a:t>
            </a:r>
            <a:endParaRPr lang="th-TH" sz="36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10" name="TextBox 3D 1">
            <a:extLst>
              <a:ext uri="{FF2B5EF4-FFF2-40B4-BE49-F238E27FC236}">
                <a16:creationId xmlns:a16="http://schemas.microsoft.com/office/drawing/2014/main" id="{5A57B11B-C3E6-477B-956C-A2827F3F14C1}"/>
              </a:ext>
            </a:extLst>
          </p:cNvPr>
          <p:cNvSpPr txBox="1">
            <a:spLocks/>
          </p:cNvSpPr>
          <p:nvPr/>
        </p:nvSpPr>
        <p:spPr>
          <a:xfrm>
            <a:off x="902717" y="2363078"/>
            <a:ext cx="1068484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200" b="1" dirty="0">
                <a:solidFill>
                  <a:srgbClr val="0070C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1. </a:t>
            </a:r>
            <a:r>
              <a:rPr lang="th-TH" sz="3200" b="1" dirty="0" err="1">
                <a:solidFill>
                  <a:srgbClr val="0070C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อัตร</a:t>
            </a:r>
            <a:r>
              <a:rPr lang="th-TH" sz="3200" b="1" dirty="0">
                <a:solidFill>
                  <a:srgbClr val="0070C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ภาคชั้น (</a:t>
            </a:r>
            <a:r>
              <a:rPr lang="en-US" sz="3200" b="1" dirty="0">
                <a:solidFill>
                  <a:srgbClr val="0070C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class intervals</a:t>
            </a:r>
            <a:r>
              <a:rPr lang="th-TH" sz="3200" b="1" dirty="0">
                <a:solidFill>
                  <a:srgbClr val="0070C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) 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คือ จำนวนชั้นทั้งหมดของตารางแจกแจงความถี่ </a:t>
            </a:r>
          </a:p>
          <a:p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				  ควรมีจำนวนชั้นอยู่ระหว่าง 5 – 15 ชั้น</a:t>
            </a:r>
            <a:endParaRPr lang="en-US" sz="32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6" name="TextBox 3D 1">
            <a:extLst>
              <a:ext uri="{FF2B5EF4-FFF2-40B4-BE49-F238E27FC236}">
                <a16:creationId xmlns:a16="http://schemas.microsoft.com/office/drawing/2014/main" id="{5A57B11B-C3E6-477B-956C-A2827F3F14C1}"/>
              </a:ext>
            </a:extLst>
          </p:cNvPr>
          <p:cNvSpPr txBox="1">
            <a:spLocks/>
          </p:cNvSpPr>
          <p:nvPr/>
        </p:nvSpPr>
        <p:spPr>
          <a:xfrm>
            <a:off x="902717" y="3625548"/>
            <a:ext cx="106848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/>
            <a:r>
              <a:rPr lang="th-TH" sz="3200" b="1" dirty="0">
                <a:solidFill>
                  <a:srgbClr val="0070C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2. พิสัย (</a:t>
            </a:r>
            <a:r>
              <a:rPr lang="en-US" sz="3200" b="1" dirty="0">
                <a:solidFill>
                  <a:srgbClr val="0070C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range</a:t>
            </a:r>
            <a:r>
              <a:rPr lang="th-TH" sz="3200" b="1" dirty="0">
                <a:solidFill>
                  <a:srgbClr val="0070C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) 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คือ ค่าที่มากที่สุดของข้อมูล (</a:t>
            </a:r>
            <a:r>
              <a:rPr lang="en-US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maximum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) ลบด้วยค่าที่น้อยที่สุดของข้อมูล (</a:t>
            </a:r>
            <a:r>
              <a:rPr lang="en-US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minimum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)                    </a:t>
            </a:r>
            <a:endParaRPr lang="en-US" sz="32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7" name="TextBox 3D 1">
            <a:extLst>
              <a:ext uri="{FF2B5EF4-FFF2-40B4-BE49-F238E27FC236}">
                <a16:creationId xmlns:a16="http://schemas.microsoft.com/office/drawing/2014/main" id="{5A57B11B-C3E6-477B-956C-A2827F3F14C1}"/>
              </a:ext>
            </a:extLst>
          </p:cNvPr>
          <p:cNvSpPr txBox="1">
            <a:spLocks/>
          </p:cNvSpPr>
          <p:nvPr/>
        </p:nvSpPr>
        <p:spPr>
          <a:xfrm>
            <a:off x="3246964" y="4410378"/>
            <a:ext cx="3680779" cy="584775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pPr algn="thaiDist"/>
            <a:r>
              <a:rPr lang="en-US" sz="32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Rang</a:t>
            </a:r>
            <a:r>
              <a:rPr lang="th-TH" sz="32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lang="en-US" sz="32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=</a:t>
            </a:r>
            <a:r>
              <a:rPr lang="th-TH" sz="32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lang="en-US" sz="32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Maximum - Minimum</a:t>
            </a:r>
          </a:p>
        </p:txBody>
      </p:sp>
    </p:spTree>
    <p:extLst>
      <p:ext uri="{BB962C8B-B14F-4D97-AF65-F5344CB8AC3E}">
        <p14:creationId xmlns:p14="http://schemas.microsoft.com/office/powerpoint/2010/main" val="3659683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6" grpId="0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E7273F9-59F9-4FB3-9D34-82C64C4F86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4434" y="448628"/>
            <a:ext cx="10983132" cy="747763"/>
          </a:xfrm>
        </p:spPr>
        <p:txBody>
          <a:bodyPr>
            <a:normAutofit/>
          </a:bodyPr>
          <a:lstStyle/>
          <a:p>
            <a:r>
              <a:rPr lang="th-TH" sz="4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2.2  ตารางแจกแจงความถี่ (</a:t>
            </a:r>
            <a:r>
              <a:rPr lang="en-US" sz="4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Frequency Distribution Table</a:t>
            </a:r>
            <a:r>
              <a:rPr lang="th-TH" sz="4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)</a:t>
            </a:r>
            <a:endParaRPr lang="en-US" sz="4400" b="1" dirty="0">
              <a:solidFill>
                <a:srgbClr val="FF000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8" name="TextBox 3D 1">
            <a:extLst>
              <a:ext uri="{FF2B5EF4-FFF2-40B4-BE49-F238E27FC236}">
                <a16:creationId xmlns:a16="http://schemas.microsoft.com/office/drawing/2014/main" id="{793D8DEF-3B62-4E96-9D4A-0030ACE85CE5}"/>
              </a:ext>
            </a:extLst>
          </p:cNvPr>
          <p:cNvSpPr txBox="1">
            <a:spLocks/>
          </p:cNvSpPr>
          <p:nvPr/>
        </p:nvSpPr>
        <p:spPr>
          <a:xfrm>
            <a:off x="750317" y="1531495"/>
            <a:ext cx="111216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/>
            <a:r>
              <a:rPr lang="th-TH" sz="36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โดยการสร้างตารางแจกแจงความถี่มีส่วนประกอบดังนี้</a:t>
            </a:r>
            <a:endParaRPr lang="th-TH" sz="36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10" name="TextBox 3D 1">
            <a:extLst>
              <a:ext uri="{FF2B5EF4-FFF2-40B4-BE49-F238E27FC236}">
                <a16:creationId xmlns:a16="http://schemas.microsoft.com/office/drawing/2014/main" id="{5A57B11B-C3E6-477B-956C-A2827F3F14C1}"/>
              </a:ext>
            </a:extLst>
          </p:cNvPr>
          <p:cNvSpPr txBox="1">
            <a:spLocks/>
          </p:cNvSpPr>
          <p:nvPr/>
        </p:nvSpPr>
        <p:spPr>
          <a:xfrm>
            <a:off x="753575" y="4565376"/>
            <a:ext cx="1068484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200" b="1" dirty="0">
                <a:solidFill>
                  <a:srgbClr val="0070C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4. ขีดจำกัดชั้น (</a:t>
            </a:r>
            <a:r>
              <a:rPr lang="en-US" sz="3200" b="1" dirty="0">
                <a:solidFill>
                  <a:srgbClr val="0070C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class limit</a:t>
            </a:r>
            <a:r>
              <a:rPr lang="th-TH" sz="3200" b="1" dirty="0">
                <a:solidFill>
                  <a:srgbClr val="0070C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) 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คือ ช่วงของข้อมูลในแต่ละชั้นซึ่งประกอบด้วยค่าต่ำสุดของข้อมูลหรือขีดจำกัดชั้นล่าง (</a:t>
            </a:r>
            <a:r>
              <a:rPr lang="en-US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lower class limit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) และค่าสูงสุดของข้อมูลหรือขีดจำกัดบน (</a:t>
            </a:r>
            <a:r>
              <a:rPr lang="en-US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upper class limit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)</a:t>
            </a:r>
            <a:endParaRPr lang="en-US" sz="32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6" name="TextBox 3D 1">
            <a:extLst>
              <a:ext uri="{FF2B5EF4-FFF2-40B4-BE49-F238E27FC236}">
                <a16:creationId xmlns:a16="http://schemas.microsoft.com/office/drawing/2014/main" id="{5A57B11B-C3E6-477B-956C-A2827F3F14C1}"/>
              </a:ext>
            </a:extLst>
          </p:cNvPr>
          <p:cNvSpPr txBox="1">
            <a:spLocks/>
          </p:cNvSpPr>
          <p:nvPr/>
        </p:nvSpPr>
        <p:spPr>
          <a:xfrm>
            <a:off x="753575" y="2437087"/>
            <a:ext cx="1068484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/>
            <a:r>
              <a:rPr lang="th-TH" sz="3200" b="1" dirty="0">
                <a:solidFill>
                  <a:srgbClr val="0070C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3. ความกว้างชั้น (</a:t>
            </a:r>
            <a:r>
              <a:rPr lang="en-US" sz="3200" b="1" dirty="0">
                <a:solidFill>
                  <a:srgbClr val="0070C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class width</a:t>
            </a:r>
            <a:r>
              <a:rPr lang="th-TH" sz="3200" b="1" dirty="0">
                <a:solidFill>
                  <a:srgbClr val="0070C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) 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คือ ความกว้างข้อมูลในแต่ละชั้นซึ่งหาได้จากพิสัยหารด้วยจำนวนชั้นทั้งหมดของตารางแจกแจงความถี่</a:t>
            </a:r>
            <a:r>
              <a:rPr lang="th-TH" sz="3200" b="1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หร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ืออ</a:t>
            </a:r>
            <a:r>
              <a:rPr lang="th-TH" sz="3200" b="1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ัตร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ภาคชั้น</a:t>
            </a:r>
            <a:endParaRPr lang="en-US" sz="32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7" name="TextBox 3D 1">
            <a:extLst>
              <a:ext uri="{FF2B5EF4-FFF2-40B4-BE49-F238E27FC236}">
                <a16:creationId xmlns:a16="http://schemas.microsoft.com/office/drawing/2014/main" id="{5A57B11B-C3E6-477B-956C-A2827F3F14C1}"/>
              </a:ext>
            </a:extLst>
          </p:cNvPr>
          <p:cNvSpPr txBox="1">
            <a:spLocks/>
          </p:cNvSpPr>
          <p:nvPr/>
        </p:nvSpPr>
        <p:spPr>
          <a:xfrm>
            <a:off x="3289733" y="3773566"/>
            <a:ext cx="4443156" cy="584775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thaiDist"/>
            <a:r>
              <a:rPr lang="en-US" sz="32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Class width</a:t>
            </a:r>
            <a:r>
              <a:rPr lang="th-TH" sz="32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lang="en-US" sz="32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=</a:t>
            </a:r>
            <a:r>
              <a:rPr lang="th-TH" sz="32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lang="en-US" sz="32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Range/Class interval</a:t>
            </a:r>
          </a:p>
        </p:txBody>
      </p:sp>
    </p:spTree>
    <p:extLst>
      <p:ext uri="{BB962C8B-B14F-4D97-AF65-F5344CB8AC3E}">
        <p14:creationId xmlns:p14="http://schemas.microsoft.com/office/powerpoint/2010/main" val="4116370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6" grpId="0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E7273F9-59F9-4FB3-9D34-82C64C4F86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4434" y="448628"/>
            <a:ext cx="10983132" cy="747763"/>
          </a:xfrm>
        </p:spPr>
        <p:txBody>
          <a:bodyPr>
            <a:normAutofit/>
          </a:bodyPr>
          <a:lstStyle/>
          <a:p>
            <a:r>
              <a:rPr lang="th-TH" sz="4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2.2  ตารางแจกแจงความถี่ (</a:t>
            </a:r>
            <a:r>
              <a:rPr lang="en-US" sz="4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Frequency Distribution Table</a:t>
            </a:r>
            <a:r>
              <a:rPr lang="th-TH" sz="4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)</a:t>
            </a:r>
            <a:endParaRPr lang="en-US" sz="4400" b="1" dirty="0">
              <a:solidFill>
                <a:srgbClr val="FF000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8" name="TextBox 3D 1">
            <a:extLst>
              <a:ext uri="{FF2B5EF4-FFF2-40B4-BE49-F238E27FC236}">
                <a16:creationId xmlns:a16="http://schemas.microsoft.com/office/drawing/2014/main" id="{793D8DEF-3B62-4E96-9D4A-0030ACE85CE5}"/>
              </a:ext>
            </a:extLst>
          </p:cNvPr>
          <p:cNvSpPr txBox="1">
            <a:spLocks/>
          </p:cNvSpPr>
          <p:nvPr/>
        </p:nvSpPr>
        <p:spPr>
          <a:xfrm>
            <a:off x="750317" y="1531495"/>
            <a:ext cx="111216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/>
            <a:r>
              <a:rPr lang="th-TH" sz="36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โดยการสร้างตารางแจกแจงความถี่มีส่วนประกอบดังนี้</a:t>
            </a:r>
            <a:endParaRPr lang="th-TH" sz="36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6" name="TextBox 3D 1">
            <a:extLst>
              <a:ext uri="{FF2B5EF4-FFF2-40B4-BE49-F238E27FC236}">
                <a16:creationId xmlns:a16="http://schemas.microsoft.com/office/drawing/2014/main" id="{5A57B11B-C3E6-477B-956C-A2827F3F14C1}"/>
              </a:ext>
            </a:extLst>
          </p:cNvPr>
          <p:cNvSpPr txBox="1">
            <a:spLocks/>
          </p:cNvSpPr>
          <p:nvPr/>
        </p:nvSpPr>
        <p:spPr>
          <a:xfrm>
            <a:off x="753575" y="2437087"/>
            <a:ext cx="38184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/>
            <a:r>
              <a:rPr lang="th-TH" sz="3200" b="1" dirty="0">
                <a:solidFill>
                  <a:srgbClr val="0070C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5. ขอบเขตชั้น (</a:t>
            </a:r>
            <a:r>
              <a:rPr lang="en-US" sz="3200" b="1" dirty="0">
                <a:solidFill>
                  <a:srgbClr val="0070C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class Boundary</a:t>
            </a:r>
            <a:r>
              <a:rPr lang="th-TH" sz="3200" b="1" dirty="0">
                <a:solidFill>
                  <a:srgbClr val="0070C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)</a:t>
            </a:r>
            <a:endParaRPr lang="en-US" sz="32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7" name="TextBox 3D 1">
            <a:extLst>
              <a:ext uri="{FF2B5EF4-FFF2-40B4-BE49-F238E27FC236}">
                <a16:creationId xmlns:a16="http://schemas.microsoft.com/office/drawing/2014/main" id="{5A57B11B-C3E6-477B-956C-A2827F3F14C1}"/>
              </a:ext>
            </a:extLst>
          </p:cNvPr>
          <p:cNvSpPr txBox="1">
            <a:spLocks/>
          </p:cNvSpPr>
          <p:nvPr/>
        </p:nvSpPr>
        <p:spPr>
          <a:xfrm>
            <a:off x="1230489" y="3136612"/>
            <a:ext cx="9900356" cy="58477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thaiDist"/>
            <a:r>
              <a:rPr lang="en-US" sz="32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Lower class boundary</a:t>
            </a:r>
            <a:r>
              <a:rPr lang="th-TH" sz="32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lang="en-US" sz="32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=</a:t>
            </a:r>
            <a:r>
              <a:rPr lang="th-TH" sz="32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lang="en-US" sz="32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Lower class limit + Upper Class limit 	</a:t>
            </a:r>
            <a:r>
              <a:rPr lang="th-TH" sz="32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ชั้นต่ำกว่าหนึ่งชั้น /2</a:t>
            </a:r>
            <a:endParaRPr lang="en-US" sz="3200" b="1" dirty="0">
              <a:solidFill>
                <a:schemeClr val="bg1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9" name="TextBox 3D 1">
            <a:extLst>
              <a:ext uri="{FF2B5EF4-FFF2-40B4-BE49-F238E27FC236}">
                <a16:creationId xmlns:a16="http://schemas.microsoft.com/office/drawing/2014/main" id="{7B5ACA78-E2D0-471F-9BFD-70C8E92C5A45}"/>
              </a:ext>
            </a:extLst>
          </p:cNvPr>
          <p:cNvSpPr txBox="1">
            <a:spLocks/>
          </p:cNvSpPr>
          <p:nvPr/>
        </p:nvSpPr>
        <p:spPr>
          <a:xfrm>
            <a:off x="1230489" y="4680173"/>
            <a:ext cx="9900356" cy="584775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thaiDist"/>
            <a:r>
              <a:rPr lang="en-US" sz="32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Upper class boundary</a:t>
            </a:r>
            <a:r>
              <a:rPr lang="th-TH" sz="32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lang="en-US" sz="32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=</a:t>
            </a:r>
            <a:r>
              <a:rPr lang="th-TH" sz="32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lang="en-US" sz="32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Upper class limit + Lower Class limit 	</a:t>
            </a:r>
            <a:r>
              <a:rPr lang="th-TH" sz="32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ชั้นสูงกว่าหนึ่งชั้น /2</a:t>
            </a:r>
            <a:endParaRPr lang="en-US" sz="3200" b="1" dirty="0">
              <a:solidFill>
                <a:schemeClr val="bg1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11" name="TextBox 3D 1">
            <a:extLst>
              <a:ext uri="{FF2B5EF4-FFF2-40B4-BE49-F238E27FC236}">
                <a16:creationId xmlns:a16="http://schemas.microsoft.com/office/drawing/2014/main" id="{2DF4838C-897B-48FB-8C8E-2708BC6BB27A}"/>
              </a:ext>
            </a:extLst>
          </p:cNvPr>
          <p:cNvSpPr txBox="1">
            <a:spLocks/>
          </p:cNvSpPr>
          <p:nvPr/>
        </p:nvSpPr>
        <p:spPr>
          <a:xfrm>
            <a:off x="1143043" y="3908392"/>
            <a:ext cx="6631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/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และ</a:t>
            </a:r>
            <a:endParaRPr lang="en-US" sz="32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711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  <p:bldP spid="9" grpId="0" animBg="1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E7273F9-59F9-4FB3-9D34-82C64C4F86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4434" y="448628"/>
            <a:ext cx="10983132" cy="747763"/>
          </a:xfrm>
        </p:spPr>
        <p:txBody>
          <a:bodyPr>
            <a:normAutofit/>
          </a:bodyPr>
          <a:lstStyle/>
          <a:p>
            <a:r>
              <a:rPr lang="th-TH" sz="4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2.2  ตารางแจกแจงความถี่ (</a:t>
            </a:r>
            <a:r>
              <a:rPr lang="en-US" sz="4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Frequency Distribution Table</a:t>
            </a:r>
            <a:r>
              <a:rPr lang="th-TH" sz="4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)</a:t>
            </a:r>
            <a:endParaRPr lang="en-US" sz="4400" b="1" dirty="0">
              <a:solidFill>
                <a:srgbClr val="FF000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8" name="TextBox 3D 1">
            <a:extLst>
              <a:ext uri="{FF2B5EF4-FFF2-40B4-BE49-F238E27FC236}">
                <a16:creationId xmlns:a16="http://schemas.microsoft.com/office/drawing/2014/main" id="{793D8DEF-3B62-4E96-9D4A-0030ACE85CE5}"/>
              </a:ext>
            </a:extLst>
          </p:cNvPr>
          <p:cNvSpPr txBox="1">
            <a:spLocks/>
          </p:cNvSpPr>
          <p:nvPr/>
        </p:nvSpPr>
        <p:spPr>
          <a:xfrm>
            <a:off x="750317" y="1531495"/>
            <a:ext cx="111216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/>
            <a:r>
              <a:rPr lang="th-TH" sz="36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โดยการสร้างตารางแจกแจงความถี่มีส่วนประกอบดังนี้</a:t>
            </a:r>
            <a:endParaRPr lang="th-TH" sz="36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6" name="TextBox 3D 1">
            <a:extLst>
              <a:ext uri="{FF2B5EF4-FFF2-40B4-BE49-F238E27FC236}">
                <a16:creationId xmlns:a16="http://schemas.microsoft.com/office/drawing/2014/main" id="{5A57B11B-C3E6-477B-956C-A2827F3F14C1}"/>
              </a:ext>
            </a:extLst>
          </p:cNvPr>
          <p:cNvSpPr txBox="1">
            <a:spLocks/>
          </p:cNvSpPr>
          <p:nvPr/>
        </p:nvSpPr>
        <p:spPr>
          <a:xfrm>
            <a:off x="750317" y="2177826"/>
            <a:ext cx="42361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/>
            <a:r>
              <a:rPr lang="th-TH" sz="3200" b="1" dirty="0">
                <a:solidFill>
                  <a:srgbClr val="0070C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6. จุดกึ่งกลางชั้น (</a:t>
            </a:r>
            <a:r>
              <a:rPr lang="en-US" sz="3200" b="1" dirty="0">
                <a:solidFill>
                  <a:srgbClr val="0070C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class midpoint</a:t>
            </a:r>
            <a:r>
              <a:rPr lang="th-TH" sz="3200" b="1" dirty="0">
                <a:solidFill>
                  <a:srgbClr val="0070C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)</a:t>
            </a:r>
            <a:endParaRPr lang="en-US" sz="32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7" name="TextBox 3D 1">
            <a:extLst>
              <a:ext uri="{FF2B5EF4-FFF2-40B4-BE49-F238E27FC236}">
                <a16:creationId xmlns:a16="http://schemas.microsoft.com/office/drawing/2014/main" id="{5A57B11B-C3E6-477B-956C-A2827F3F14C1}"/>
              </a:ext>
            </a:extLst>
          </p:cNvPr>
          <p:cNvSpPr txBox="1">
            <a:spLocks/>
          </p:cNvSpPr>
          <p:nvPr/>
        </p:nvSpPr>
        <p:spPr>
          <a:xfrm>
            <a:off x="1238520" y="2844226"/>
            <a:ext cx="9900356" cy="58477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thaiDist"/>
            <a:r>
              <a:rPr lang="en-US" sz="32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Lower midpoint</a:t>
            </a:r>
            <a:r>
              <a:rPr lang="th-TH" sz="32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lang="en-US" sz="32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=</a:t>
            </a:r>
            <a:r>
              <a:rPr lang="th-TH" sz="32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lang="en-US" sz="32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Lower class limit + Upper Class limit </a:t>
            </a:r>
            <a:r>
              <a:rPr lang="th-TH" sz="32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/2</a:t>
            </a:r>
            <a:endParaRPr lang="en-US" sz="3200" b="1" dirty="0">
              <a:solidFill>
                <a:schemeClr val="bg1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9" name="TextBox 3D 1">
            <a:extLst>
              <a:ext uri="{FF2B5EF4-FFF2-40B4-BE49-F238E27FC236}">
                <a16:creationId xmlns:a16="http://schemas.microsoft.com/office/drawing/2014/main" id="{7B5ACA78-E2D0-471F-9BFD-70C8E92C5A45}"/>
              </a:ext>
            </a:extLst>
          </p:cNvPr>
          <p:cNvSpPr txBox="1">
            <a:spLocks/>
          </p:cNvSpPr>
          <p:nvPr/>
        </p:nvSpPr>
        <p:spPr>
          <a:xfrm>
            <a:off x="1238520" y="4177026"/>
            <a:ext cx="9900356" cy="584775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thaiDist"/>
            <a:r>
              <a:rPr lang="en-US" sz="32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Class midpoint</a:t>
            </a:r>
            <a:r>
              <a:rPr lang="th-TH" sz="32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lang="en-US" sz="32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=</a:t>
            </a:r>
            <a:r>
              <a:rPr lang="th-TH" sz="32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lang="en-US" sz="32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Lower class boundary + Upper Class boundary </a:t>
            </a:r>
            <a:r>
              <a:rPr lang="th-TH" sz="32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/2</a:t>
            </a:r>
            <a:endParaRPr lang="en-US" sz="3200" b="1" dirty="0">
              <a:solidFill>
                <a:schemeClr val="bg1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11" name="TextBox 3D 1">
            <a:extLst>
              <a:ext uri="{FF2B5EF4-FFF2-40B4-BE49-F238E27FC236}">
                <a16:creationId xmlns:a16="http://schemas.microsoft.com/office/drawing/2014/main" id="{2DF4838C-897B-48FB-8C8E-2708BC6BB27A}"/>
              </a:ext>
            </a:extLst>
          </p:cNvPr>
          <p:cNvSpPr txBox="1">
            <a:spLocks/>
          </p:cNvSpPr>
          <p:nvPr/>
        </p:nvSpPr>
        <p:spPr>
          <a:xfrm>
            <a:off x="1151074" y="3510626"/>
            <a:ext cx="6631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/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และ</a:t>
            </a:r>
            <a:endParaRPr lang="en-US" sz="32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10" name="TextBox 3D 1">
            <a:extLst>
              <a:ext uri="{FF2B5EF4-FFF2-40B4-BE49-F238E27FC236}">
                <a16:creationId xmlns:a16="http://schemas.microsoft.com/office/drawing/2014/main" id="{30F519EB-743E-46E1-97E2-8CD858F6702E}"/>
              </a:ext>
            </a:extLst>
          </p:cNvPr>
          <p:cNvSpPr txBox="1">
            <a:spLocks/>
          </p:cNvSpPr>
          <p:nvPr/>
        </p:nvSpPr>
        <p:spPr>
          <a:xfrm>
            <a:off x="750316" y="4870280"/>
            <a:ext cx="461190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/>
            <a:r>
              <a:rPr lang="th-TH" sz="3200" b="1" dirty="0">
                <a:solidFill>
                  <a:srgbClr val="0070C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7. นับคะแนน (</a:t>
            </a:r>
            <a:r>
              <a:rPr lang="en-US" sz="3200" b="1" dirty="0">
                <a:solidFill>
                  <a:srgbClr val="0070C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tally</a:t>
            </a:r>
            <a:r>
              <a:rPr lang="th-TH" sz="3200" b="1" dirty="0">
                <a:solidFill>
                  <a:srgbClr val="0070C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) 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คือ รอยขีด (</a:t>
            </a:r>
            <a:r>
              <a:rPr lang="en-US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mark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)</a:t>
            </a:r>
            <a:endParaRPr lang="en-US" sz="32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12" name="TextBox 3D 1">
            <a:extLst>
              <a:ext uri="{FF2B5EF4-FFF2-40B4-BE49-F238E27FC236}">
                <a16:creationId xmlns:a16="http://schemas.microsoft.com/office/drawing/2014/main" id="{D3226E98-6572-4623-BF4E-F5AE49F02B27}"/>
              </a:ext>
            </a:extLst>
          </p:cNvPr>
          <p:cNvSpPr txBox="1">
            <a:spLocks/>
          </p:cNvSpPr>
          <p:nvPr/>
        </p:nvSpPr>
        <p:spPr>
          <a:xfrm>
            <a:off x="750315" y="5486373"/>
            <a:ext cx="60681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/>
            <a:r>
              <a:rPr lang="th-TH" sz="3200" b="1" dirty="0">
                <a:solidFill>
                  <a:srgbClr val="0070C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8. ความถี่ (</a:t>
            </a:r>
            <a:r>
              <a:rPr lang="en-US" sz="3200" b="1" dirty="0">
                <a:solidFill>
                  <a:srgbClr val="0070C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Frequency</a:t>
            </a:r>
            <a:r>
              <a:rPr lang="th-TH" sz="3200" b="1" dirty="0">
                <a:solidFill>
                  <a:srgbClr val="0070C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) 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คือ ตัวเลขที่แทนรอยขีด (</a:t>
            </a:r>
            <a:r>
              <a:rPr lang="en-US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mark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)</a:t>
            </a:r>
            <a:endParaRPr lang="en-US" sz="32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6753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  <p:bldP spid="9" grpId="0" animBg="1"/>
      <p:bldP spid="11" grpId="0"/>
      <p:bldP spid="10" grpId="0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E7273F9-59F9-4FB3-9D34-82C64C4F86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4434" y="448628"/>
            <a:ext cx="10983132" cy="747763"/>
          </a:xfrm>
        </p:spPr>
        <p:txBody>
          <a:bodyPr>
            <a:normAutofit/>
          </a:bodyPr>
          <a:lstStyle/>
          <a:p>
            <a:r>
              <a:rPr lang="th-TH" sz="4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2.2  ตารางแจกแจงความถี่ (</a:t>
            </a:r>
            <a:r>
              <a:rPr lang="en-US" sz="4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Frequency Distribution Table</a:t>
            </a:r>
            <a:r>
              <a:rPr lang="th-TH" sz="4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)</a:t>
            </a:r>
            <a:endParaRPr lang="en-US" sz="4400" b="1" dirty="0">
              <a:solidFill>
                <a:srgbClr val="FF000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8" name="TextBox 3D 1">
            <a:extLst>
              <a:ext uri="{FF2B5EF4-FFF2-40B4-BE49-F238E27FC236}">
                <a16:creationId xmlns:a16="http://schemas.microsoft.com/office/drawing/2014/main" id="{793D8DEF-3B62-4E96-9D4A-0030ACE85CE5}"/>
              </a:ext>
            </a:extLst>
          </p:cNvPr>
          <p:cNvSpPr txBox="1">
            <a:spLocks/>
          </p:cNvSpPr>
          <p:nvPr/>
        </p:nvSpPr>
        <p:spPr>
          <a:xfrm>
            <a:off x="750317" y="1531495"/>
            <a:ext cx="111216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/>
            <a:r>
              <a:rPr lang="th-TH" sz="36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โดยการสร้างตารางแจกแจงความถี่มีส่วนประกอบดังนี้</a:t>
            </a:r>
            <a:endParaRPr lang="th-TH" sz="36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6" name="TextBox 3D 1">
            <a:extLst>
              <a:ext uri="{FF2B5EF4-FFF2-40B4-BE49-F238E27FC236}">
                <a16:creationId xmlns:a16="http://schemas.microsoft.com/office/drawing/2014/main" id="{5A57B11B-C3E6-477B-956C-A2827F3F14C1}"/>
              </a:ext>
            </a:extLst>
          </p:cNvPr>
          <p:cNvSpPr txBox="1">
            <a:spLocks/>
          </p:cNvSpPr>
          <p:nvPr/>
        </p:nvSpPr>
        <p:spPr>
          <a:xfrm>
            <a:off x="750317" y="2177826"/>
            <a:ext cx="42361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/>
            <a:r>
              <a:rPr lang="th-TH" sz="3200" b="1" dirty="0">
                <a:solidFill>
                  <a:srgbClr val="0070C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6. จุดกึ่งกลางชั้น (</a:t>
            </a:r>
            <a:r>
              <a:rPr lang="en-US" sz="3200" b="1" dirty="0">
                <a:solidFill>
                  <a:srgbClr val="0070C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class midpoint</a:t>
            </a:r>
            <a:r>
              <a:rPr lang="th-TH" sz="3200" b="1" dirty="0">
                <a:solidFill>
                  <a:srgbClr val="0070C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)</a:t>
            </a:r>
            <a:endParaRPr lang="en-US" sz="32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7" name="TextBox 3D 1">
            <a:extLst>
              <a:ext uri="{FF2B5EF4-FFF2-40B4-BE49-F238E27FC236}">
                <a16:creationId xmlns:a16="http://schemas.microsoft.com/office/drawing/2014/main" id="{5A57B11B-C3E6-477B-956C-A2827F3F14C1}"/>
              </a:ext>
            </a:extLst>
          </p:cNvPr>
          <p:cNvSpPr txBox="1">
            <a:spLocks/>
          </p:cNvSpPr>
          <p:nvPr/>
        </p:nvSpPr>
        <p:spPr>
          <a:xfrm>
            <a:off x="1238520" y="2844226"/>
            <a:ext cx="9900356" cy="58477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thaiDist"/>
            <a:r>
              <a:rPr lang="en-US" sz="32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Lower midpoint</a:t>
            </a:r>
            <a:r>
              <a:rPr lang="th-TH" sz="32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lang="en-US" sz="32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=</a:t>
            </a:r>
            <a:r>
              <a:rPr lang="th-TH" sz="32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lang="en-US" sz="32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Lower class limit + Upper Class limit </a:t>
            </a:r>
            <a:r>
              <a:rPr lang="th-TH" sz="32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/2</a:t>
            </a:r>
            <a:endParaRPr lang="en-US" sz="3200" b="1" dirty="0">
              <a:solidFill>
                <a:schemeClr val="bg1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9" name="TextBox 3D 1">
            <a:extLst>
              <a:ext uri="{FF2B5EF4-FFF2-40B4-BE49-F238E27FC236}">
                <a16:creationId xmlns:a16="http://schemas.microsoft.com/office/drawing/2014/main" id="{7B5ACA78-E2D0-471F-9BFD-70C8E92C5A45}"/>
              </a:ext>
            </a:extLst>
          </p:cNvPr>
          <p:cNvSpPr txBox="1">
            <a:spLocks/>
          </p:cNvSpPr>
          <p:nvPr/>
        </p:nvSpPr>
        <p:spPr>
          <a:xfrm>
            <a:off x="1238520" y="4177026"/>
            <a:ext cx="9900356" cy="584775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thaiDist"/>
            <a:r>
              <a:rPr lang="en-US" sz="32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Class midpoint</a:t>
            </a:r>
            <a:r>
              <a:rPr lang="th-TH" sz="32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lang="en-US" sz="32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=</a:t>
            </a:r>
            <a:r>
              <a:rPr lang="th-TH" sz="32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lang="en-US" sz="32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Lower class boundary + Upper Class boundary </a:t>
            </a:r>
            <a:r>
              <a:rPr lang="th-TH" sz="32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/2</a:t>
            </a:r>
            <a:endParaRPr lang="en-US" sz="3200" b="1" dirty="0">
              <a:solidFill>
                <a:schemeClr val="bg1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11" name="TextBox 3D 1">
            <a:extLst>
              <a:ext uri="{FF2B5EF4-FFF2-40B4-BE49-F238E27FC236}">
                <a16:creationId xmlns:a16="http://schemas.microsoft.com/office/drawing/2014/main" id="{2DF4838C-897B-48FB-8C8E-2708BC6BB27A}"/>
              </a:ext>
            </a:extLst>
          </p:cNvPr>
          <p:cNvSpPr txBox="1">
            <a:spLocks/>
          </p:cNvSpPr>
          <p:nvPr/>
        </p:nvSpPr>
        <p:spPr>
          <a:xfrm>
            <a:off x="1151074" y="3510626"/>
            <a:ext cx="6631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/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และ</a:t>
            </a:r>
            <a:endParaRPr lang="en-US" sz="32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10" name="TextBox 3D 1">
            <a:extLst>
              <a:ext uri="{FF2B5EF4-FFF2-40B4-BE49-F238E27FC236}">
                <a16:creationId xmlns:a16="http://schemas.microsoft.com/office/drawing/2014/main" id="{30F519EB-743E-46E1-97E2-8CD858F6702E}"/>
              </a:ext>
            </a:extLst>
          </p:cNvPr>
          <p:cNvSpPr txBox="1">
            <a:spLocks/>
          </p:cNvSpPr>
          <p:nvPr/>
        </p:nvSpPr>
        <p:spPr>
          <a:xfrm>
            <a:off x="750316" y="4870280"/>
            <a:ext cx="461190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/>
            <a:r>
              <a:rPr lang="th-TH" sz="3200" b="1" dirty="0">
                <a:solidFill>
                  <a:srgbClr val="0070C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7. นับคะแนน (</a:t>
            </a:r>
            <a:r>
              <a:rPr lang="en-US" sz="3200" b="1" dirty="0">
                <a:solidFill>
                  <a:srgbClr val="0070C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tally</a:t>
            </a:r>
            <a:r>
              <a:rPr lang="th-TH" sz="3200" b="1" dirty="0">
                <a:solidFill>
                  <a:srgbClr val="0070C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) 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คือ รอยขีด (</a:t>
            </a:r>
            <a:r>
              <a:rPr lang="en-US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mark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)</a:t>
            </a:r>
            <a:endParaRPr lang="en-US" sz="32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12" name="TextBox 3D 1">
            <a:extLst>
              <a:ext uri="{FF2B5EF4-FFF2-40B4-BE49-F238E27FC236}">
                <a16:creationId xmlns:a16="http://schemas.microsoft.com/office/drawing/2014/main" id="{D3226E98-6572-4623-BF4E-F5AE49F02B27}"/>
              </a:ext>
            </a:extLst>
          </p:cNvPr>
          <p:cNvSpPr txBox="1">
            <a:spLocks/>
          </p:cNvSpPr>
          <p:nvPr/>
        </p:nvSpPr>
        <p:spPr>
          <a:xfrm>
            <a:off x="750315" y="5486373"/>
            <a:ext cx="60681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/>
            <a:r>
              <a:rPr lang="th-TH" sz="3200" b="1" dirty="0">
                <a:solidFill>
                  <a:srgbClr val="0070C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8. ความถี่ (</a:t>
            </a:r>
            <a:r>
              <a:rPr lang="en-US" sz="3200" b="1" dirty="0">
                <a:solidFill>
                  <a:srgbClr val="0070C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Frequency</a:t>
            </a:r>
            <a:r>
              <a:rPr lang="th-TH" sz="3200" b="1" dirty="0">
                <a:solidFill>
                  <a:srgbClr val="0070C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) 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คือ ตัวเลขที่แทนรอยขีด (</a:t>
            </a:r>
            <a:r>
              <a:rPr lang="en-US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mark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)</a:t>
            </a:r>
            <a:endParaRPr lang="en-US" sz="32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8624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  <p:bldP spid="9" grpId="0" animBg="1"/>
      <p:bldP spid="11" grpId="0"/>
      <p:bldP spid="10" grpId="0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E7273F9-59F9-4FB3-9D34-82C64C4F86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4434" y="448628"/>
            <a:ext cx="10983132" cy="747763"/>
          </a:xfrm>
        </p:spPr>
        <p:txBody>
          <a:bodyPr>
            <a:normAutofit/>
          </a:bodyPr>
          <a:lstStyle/>
          <a:p>
            <a:r>
              <a:rPr lang="th-TH" sz="4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2.2  ตารางแจกแจงความถี่ (</a:t>
            </a:r>
            <a:r>
              <a:rPr lang="en-US" sz="4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Frequency Distribution Table</a:t>
            </a:r>
            <a:r>
              <a:rPr lang="th-TH" sz="4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)</a:t>
            </a:r>
            <a:endParaRPr lang="en-US" sz="4400" b="1" dirty="0">
              <a:solidFill>
                <a:srgbClr val="FF000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8" name="TextBox 3D 1">
            <a:extLst>
              <a:ext uri="{FF2B5EF4-FFF2-40B4-BE49-F238E27FC236}">
                <a16:creationId xmlns:a16="http://schemas.microsoft.com/office/drawing/2014/main" id="{793D8DEF-3B62-4E96-9D4A-0030ACE85CE5}"/>
              </a:ext>
            </a:extLst>
          </p:cNvPr>
          <p:cNvSpPr txBox="1">
            <a:spLocks/>
          </p:cNvSpPr>
          <p:nvPr/>
        </p:nvSpPr>
        <p:spPr>
          <a:xfrm>
            <a:off x="750317" y="1531495"/>
            <a:ext cx="111216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/>
            <a:r>
              <a:rPr lang="th-TH" sz="36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ขั้นตอนการสร้างตารางแจกแจงความถี่</a:t>
            </a:r>
            <a:endParaRPr lang="th-TH" sz="36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7" name="TextBox 3D 1">
            <a:extLst>
              <a:ext uri="{FF2B5EF4-FFF2-40B4-BE49-F238E27FC236}">
                <a16:creationId xmlns:a16="http://schemas.microsoft.com/office/drawing/2014/main" id="{5A57B11B-C3E6-477B-956C-A2827F3F14C1}"/>
              </a:ext>
            </a:extLst>
          </p:cNvPr>
          <p:cNvSpPr txBox="1">
            <a:spLocks/>
          </p:cNvSpPr>
          <p:nvPr/>
        </p:nvSpPr>
        <p:spPr>
          <a:xfrm>
            <a:off x="922431" y="2389934"/>
            <a:ext cx="9900356" cy="58477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thaiDist"/>
            <a:r>
              <a:rPr lang="en-US" sz="32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1. </a:t>
            </a:r>
            <a:r>
              <a:rPr lang="th-TH" sz="32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คำนวณหาค่าพิสัย</a:t>
            </a:r>
            <a:endParaRPr lang="en-US" sz="3200" b="1" dirty="0">
              <a:solidFill>
                <a:schemeClr val="bg1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9" name="TextBox 3D 1">
            <a:extLst>
              <a:ext uri="{FF2B5EF4-FFF2-40B4-BE49-F238E27FC236}">
                <a16:creationId xmlns:a16="http://schemas.microsoft.com/office/drawing/2014/main" id="{7B5ACA78-E2D0-471F-9BFD-70C8E92C5A45}"/>
              </a:ext>
            </a:extLst>
          </p:cNvPr>
          <p:cNvSpPr txBox="1">
            <a:spLocks/>
          </p:cNvSpPr>
          <p:nvPr/>
        </p:nvSpPr>
        <p:spPr>
          <a:xfrm>
            <a:off x="922431" y="3136612"/>
            <a:ext cx="9900356" cy="584775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thaiDist"/>
            <a:r>
              <a:rPr lang="en-US" sz="32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2. </a:t>
            </a:r>
            <a:r>
              <a:rPr lang="th-TH" sz="32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กำหนดอ</a:t>
            </a:r>
            <a:r>
              <a:rPr lang="th-TH" sz="3200" b="1" dirty="0" err="1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ัตร</a:t>
            </a:r>
            <a:r>
              <a:rPr lang="th-TH" sz="32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ภาคชั้น</a:t>
            </a:r>
            <a:endParaRPr lang="en-US" sz="3200" b="1" dirty="0">
              <a:solidFill>
                <a:schemeClr val="bg1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13" name="TextBox 3D 1">
            <a:extLst>
              <a:ext uri="{FF2B5EF4-FFF2-40B4-BE49-F238E27FC236}">
                <a16:creationId xmlns:a16="http://schemas.microsoft.com/office/drawing/2014/main" id="{1B8A169E-0E20-4B06-9D44-0AF7FFAB7D47}"/>
              </a:ext>
            </a:extLst>
          </p:cNvPr>
          <p:cNvSpPr txBox="1">
            <a:spLocks/>
          </p:cNvSpPr>
          <p:nvPr/>
        </p:nvSpPr>
        <p:spPr>
          <a:xfrm>
            <a:off x="922431" y="3870108"/>
            <a:ext cx="9900356" cy="584775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thaiDist"/>
            <a:r>
              <a:rPr lang="en-US" sz="32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3. </a:t>
            </a:r>
            <a:r>
              <a:rPr lang="th-TH" sz="32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คำนวณหาความกว้าง ถ้าค่าที่คำนวณได้เป็นจุดทศยนิยมให้ปัดขึ้นเป็นจำนวนเต็ม</a:t>
            </a:r>
            <a:endParaRPr lang="en-US" sz="3200" b="1" dirty="0">
              <a:solidFill>
                <a:schemeClr val="bg1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14" name="TextBox 3D 1">
            <a:extLst>
              <a:ext uri="{FF2B5EF4-FFF2-40B4-BE49-F238E27FC236}">
                <a16:creationId xmlns:a16="http://schemas.microsoft.com/office/drawing/2014/main" id="{9F3E8A8B-EE5A-48E9-A432-A1812103829E}"/>
              </a:ext>
            </a:extLst>
          </p:cNvPr>
          <p:cNvSpPr txBox="1">
            <a:spLocks/>
          </p:cNvSpPr>
          <p:nvPr/>
        </p:nvSpPr>
        <p:spPr>
          <a:xfrm>
            <a:off x="922431" y="4680175"/>
            <a:ext cx="9900356" cy="584775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thaiDist"/>
            <a:r>
              <a:rPr lang="en-US" sz="32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4. </a:t>
            </a:r>
            <a:r>
              <a:rPr lang="th-TH" sz="32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นับคะแนนที่เกิดขึ้นในแต่ชั้น</a:t>
            </a:r>
            <a:endParaRPr lang="en-US" sz="3200" b="1" dirty="0">
              <a:solidFill>
                <a:schemeClr val="bg1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15" name="TextBox 3D 1">
            <a:extLst>
              <a:ext uri="{FF2B5EF4-FFF2-40B4-BE49-F238E27FC236}">
                <a16:creationId xmlns:a16="http://schemas.microsoft.com/office/drawing/2014/main" id="{6E43A7FF-D717-4067-AB89-7676430033CB}"/>
              </a:ext>
            </a:extLst>
          </p:cNvPr>
          <p:cNvSpPr txBox="1">
            <a:spLocks/>
          </p:cNvSpPr>
          <p:nvPr/>
        </p:nvSpPr>
        <p:spPr>
          <a:xfrm>
            <a:off x="922431" y="5490242"/>
            <a:ext cx="9900356" cy="584775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pPr algn="thaiDist"/>
            <a:r>
              <a:rPr lang="en-US" sz="32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5. </a:t>
            </a:r>
            <a:r>
              <a:rPr lang="th-TH" sz="32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แทนรอยขีดที่เกิดขึ้นในแต่ละชั้นด้วยตัวเลข</a:t>
            </a:r>
            <a:endParaRPr lang="en-US" sz="3200" b="1" dirty="0">
              <a:solidFill>
                <a:schemeClr val="bg1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4140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3" grpId="0" animBg="1"/>
      <p:bldP spid="14" grpId="0" animBg="1"/>
      <p:bldP spid="1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E7273F9-59F9-4FB3-9D34-82C64C4F86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4434" y="448628"/>
            <a:ext cx="10983132" cy="747763"/>
          </a:xfrm>
        </p:spPr>
        <p:txBody>
          <a:bodyPr>
            <a:normAutofit/>
          </a:bodyPr>
          <a:lstStyle/>
          <a:p>
            <a:r>
              <a:rPr lang="th-TH" sz="4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2.2  ตารางแจกแจงความถี่ (</a:t>
            </a:r>
            <a:r>
              <a:rPr lang="en-US" sz="4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Frequency Distribution Table</a:t>
            </a:r>
            <a:r>
              <a:rPr lang="th-TH" sz="4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)</a:t>
            </a:r>
            <a:endParaRPr lang="en-US" sz="4400" b="1" dirty="0">
              <a:solidFill>
                <a:srgbClr val="FF000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8" name="TextBox 3D 1">
            <a:extLst>
              <a:ext uri="{FF2B5EF4-FFF2-40B4-BE49-F238E27FC236}">
                <a16:creationId xmlns:a16="http://schemas.microsoft.com/office/drawing/2014/main" id="{793D8DEF-3B62-4E96-9D4A-0030ACE85CE5}"/>
              </a:ext>
            </a:extLst>
          </p:cNvPr>
          <p:cNvSpPr txBox="1">
            <a:spLocks/>
          </p:cNvSpPr>
          <p:nvPr/>
        </p:nvSpPr>
        <p:spPr>
          <a:xfrm>
            <a:off x="750317" y="1531495"/>
            <a:ext cx="111216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/>
            <a:r>
              <a:rPr lang="th-TH" sz="36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ตัวอย่าง 2.1 คะแนนรายวิชาสถิติเบื้องต้นของนิสิตจำนวน 30 คนมีดังนี้</a:t>
            </a:r>
            <a:endParaRPr lang="th-TH" sz="36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7" name="TextBox 3D 1">
            <a:extLst>
              <a:ext uri="{FF2B5EF4-FFF2-40B4-BE49-F238E27FC236}">
                <a16:creationId xmlns:a16="http://schemas.microsoft.com/office/drawing/2014/main" id="{5A57B11B-C3E6-477B-956C-A2827F3F14C1}"/>
              </a:ext>
            </a:extLst>
          </p:cNvPr>
          <p:cNvSpPr txBox="1">
            <a:spLocks/>
          </p:cNvSpPr>
          <p:nvPr/>
        </p:nvSpPr>
        <p:spPr>
          <a:xfrm>
            <a:off x="846667" y="4094557"/>
            <a:ext cx="990035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/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จงสร้าง</a:t>
            </a:r>
          </a:p>
          <a:p>
            <a:pPr algn="thaiDist"/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ก. ตารางแจกแจงความถี่</a:t>
            </a:r>
          </a:p>
          <a:p>
            <a:pPr algn="thaiDist"/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ข. ตารางแจกแจงความถี่ที่มีขอบเขตชั้น</a:t>
            </a:r>
          </a:p>
          <a:p>
            <a:pPr algn="thaiDist"/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ค. ตารางแจกแจงความถี่ที่มีจุดกึ่งกลางชั้น</a:t>
            </a:r>
            <a:endParaRPr lang="en-US" sz="32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E91EDED3-880C-4FEF-B8A7-4F9960BC612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3057166"/>
              </p:ext>
            </p:extLst>
          </p:nvPr>
        </p:nvGraphicFramePr>
        <p:xfrm>
          <a:off x="846667" y="2316480"/>
          <a:ext cx="8128000" cy="155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2800">
                  <a:extLst>
                    <a:ext uri="{9D8B030D-6E8A-4147-A177-3AD203B41FA5}">
                      <a16:colId xmlns:a16="http://schemas.microsoft.com/office/drawing/2014/main" val="2863400228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3040187732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534845153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737117766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1622285144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3337340403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1826940622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4283438849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1881641301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300345703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>
                          <a:solidFill>
                            <a:schemeClr val="tx1"/>
                          </a:solidFill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24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>
                          <a:solidFill>
                            <a:schemeClr val="tx1"/>
                          </a:solidFill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76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>
                          <a:solidFill>
                            <a:schemeClr val="tx1"/>
                          </a:solidFill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69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>
                          <a:solidFill>
                            <a:schemeClr val="tx1"/>
                          </a:solidFill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39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>
                          <a:solidFill>
                            <a:schemeClr val="tx1"/>
                          </a:solidFill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80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>
                          <a:solidFill>
                            <a:schemeClr val="tx1"/>
                          </a:solidFill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47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>
                          <a:solidFill>
                            <a:schemeClr val="tx1"/>
                          </a:solidFill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35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>
                          <a:solidFill>
                            <a:schemeClr val="tx1"/>
                          </a:solidFill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89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>
                          <a:solidFill>
                            <a:schemeClr val="tx1"/>
                          </a:solidFill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93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>
                          <a:solidFill>
                            <a:schemeClr val="tx1"/>
                          </a:solidFill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67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97239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>
                          <a:solidFill>
                            <a:schemeClr val="tx1"/>
                          </a:solidFill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91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>
                          <a:solidFill>
                            <a:schemeClr val="tx1"/>
                          </a:solidFill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59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>
                          <a:solidFill>
                            <a:schemeClr val="tx1"/>
                          </a:solidFill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63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>
                          <a:solidFill>
                            <a:schemeClr val="tx1"/>
                          </a:solidFill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72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>
                          <a:solidFill>
                            <a:schemeClr val="tx1"/>
                          </a:solidFill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66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>
                          <a:solidFill>
                            <a:schemeClr val="tx1"/>
                          </a:solidFill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79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>
                          <a:solidFill>
                            <a:schemeClr val="tx1"/>
                          </a:solidFill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86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>
                          <a:solidFill>
                            <a:schemeClr val="tx1"/>
                          </a:solidFill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95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>
                          <a:solidFill>
                            <a:schemeClr val="tx1"/>
                          </a:solidFill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60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>
                          <a:solidFill>
                            <a:schemeClr val="tx1"/>
                          </a:solidFill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73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33781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>
                          <a:solidFill>
                            <a:schemeClr val="tx1"/>
                          </a:solidFill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40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>
                          <a:solidFill>
                            <a:schemeClr val="tx1"/>
                          </a:solidFill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69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>
                          <a:solidFill>
                            <a:schemeClr val="tx1"/>
                          </a:solidFill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78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>
                          <a:solidFill>
                            <a:schemeClr val="tx1"/>
                          </a:solidFill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81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>
                          <a:solidFill>
                            <a:schemeClr val="tx1"/>
                          </a:solidFill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51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>
                          <a:solidFill>
                            <a:schemeClr val="tx1"/>
                          </a:solidFill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90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>
                          <a:solidFill>
                            <a:schemeClr val="tx1"/>
                          </a:solidFill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62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>
                          <a:solidFill>
                            <a:schemeClr val="tx1"/>
                          </a:solidFill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33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>
                          <a:solidFill>
                            <a:schemeClr val="tx1"/>
                          </a:solidFill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78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>
                          <a:solidFill>
                            <a:schemeClr val="tx1"/>
                          </a:solidFill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69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35859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7577025"/>
      </p:ext>
    </p:extLst>
  </p:cSld>
  <p:clrMapOvr>
    <a:masterClrMapping/>
  </p:clrMapOvr>
</p:sld>
</file>

<file path=ppt/theme/theme1.xml><?xml version="1.0" encoding="utf-8"?>
<a:theme xmlns:a="http://schemas.openxmlformats.org/drawingml/2006/main" name="Get Started with 3D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Segoe UI">
      <a:majorFont>
        <a:latin typeface="Segoe UI Light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/>
      <a:bodyPr vert="horz" lIns="91440" tIns="45720" rIns="91440" bIns="45720" rtlCol="0">
        <a:noAutofit/>
      </a:bodyPr>
      <a:lstStyle>
        <a:defPPr marL="0" indent="0" algn="l">
          <a:lnSpc>
            <a:spcPts val="1800"/>
          </a:lnSpc>
          <a:spcAft>
            <a:spcPts val="600"/>
          </a:spcAft>
          <a:buNone/>
          <a:defRPr sz="1200" dirty="0" smtClean="0">
            <a:solidFill>
              <a:prstClr val="black">
                <a:lumMod val="75000"/>
                <a:lumOff val="25000"/>
              </a:prstClr>
            </a:solidFill>
            <a:latin typeface="Segoe UI" panose="020B0502040204020203" pitchFamily="34" charset="0"/>
            <a:cs typeface="Segoe UI" panose="020B0502040204020203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TF16411177_Bring your presentations to life with 3D_AAS_v3" id="{16D6C460-65F3-4DF8-AE87-56541C30C8AE}" vid="{B7832409-F369-484D-AD9D-1F570206E6E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96291512c1ee715ab617f4c07df79fc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8256c27c40ca5c40ce1cf6c44f0205df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F7126FF7-C1F4-4C68-B9E0-A1BEBFA97A7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06286C1-23B0-486D-BA90-391FEFBD898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3774A73-0280-47B7-9E46-5069D2220801}">
  <ds:schemaRefs>
    <ds:schemaRef ds:uri="http://purl.org/dc/dcmitype/"/>
    <ds:schemaRef ds:uri="http://www.w3.org/XML/1998/namespace"/>
    <ds:schemaRef ds:uri="http://schemas.microsoft.com/office/2006/metadata/properties"/>
    <ds:schemaRef ds:uri="http://purl.org/dc/terms/"/>
    <ds:schemaRef ds:uri="16c05727-aa75-4e4a-9b5f-8a80a1165891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71af3243-3dd4-4a8d-8c0d-dd76da1f02a5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Bring your presentations to life with 3D</Template>
  <TotalTime>0</TotalTime>
  <Words>1262</Words>
  <Application>Microsoft Office PowerPoint</Application>
  <PresentationFormat>Widescreen</PresentationFormat>
  <Paragraphs>320</Paragraphs>
  <Slides>21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Arial</vt:lpstr>
      <vt:lpstr>Calibri</vt:lpstr>
      <vt:lpstr>Segoe UI</vt:lpstr>
      <vt:lpstr>Segoe UI Light</vt:lpstr>
      <vt:lpstr>SP SUAN DUSIT</vt:lpstr>
      <vt:lpstr>Get Started with 3D</vt:lpstr>
      <vt:lpstr>วิชา โปรแกรมสำเร็จรูปทางสถิติ        (20204-2106)</vt:lpstr>
      <vt:lpstr>2.1 ความหมายของการแจกแจงความถี่</vt:lpstr>
      <vt:lpstr>2.2  ตารางแจกแจงความถี่ (Frequency Distribution Table)</vt:lpstr>
      <vt:lpstr>2.2  ตารางแจกแจงความถี่ (Frequency Distribution Table)</vt:lpstr>
      <vt:lpstr>2.2  ตารางแจกแจงความถี่ (Frequency Distribution Table)</vt:lpstr>
      <vt:lpstr>2.2  ตารางแจกแจงความถี่ (Frequency Distribution Table)</vt:lpstr>
      <vt:lpstr>2.2  ตารางแจกแจงความถี่ (Frequency Distribution Table)</vt:lpstr>
      <vt:lpstr>2.2  ตารางแจกแจงความถี่ (Frequency Distribution Table)</vt:lpstr>
      <vt:lpstr>2.2  ตารางแจกแจงความถี่ (Frequency Distribution Table)</vt:lpstr>
      <vt:lpstr>2.2  ตารางแจกแจงความถี่ (Frequency Distribution Table)</vt:lpstr>
      <vt:lpstr>2.2  ตารางแจกแจงความถี่ (Frequency Distribution Table)</vt:lpstr>
      <vt:lpstr>2.2  ตารางแจกแจงความถี่ (Frequency Distribution Table)</vt:lpstr>
      <vt:lpstr>2.2  ตารางแจกแจงความถี่ (Frequency Distribution Table)</vt:lpstr>
      <vt:lpstr>2.3 ฮิสโทแกรม (Histogram)</vt:lpstr>
      <vt:lpstr>2.4 รูปหลายเหลี่ยม (Polygon)</vt:lpstr>
      <vt:lpstr>2.5  ตารางแจกแจงความถี่สะสม (Cumulative Frequency Distribution Table)</vt:lpstr>
      <vt:lpstr>2.5  ตารางแจกแจงความถี่สะสม (Cumulative Frequency Distribution Table)</vt:lpstr>
      <vt:lpstr>2.6  ตารางแจกแจงความถี่สัมพัทธ์ (Relative Frequency Distribution Table)</vt:lpstr>
      <vt:lpstr>2.6  ตารางแจกแจงความถี่สัมพัทธ์สะสม (Cumulative Relative Frequency Distribution Table)</vt:lpstr>
      <vt:lpstr>2.6 ตารางแจกแจงความถี่สัมพัทธ์สะสม (Cumulative Relative Frequency Distribution Table)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2019-10-22T02:42:41Z</dcterms:created>
  <dcterms:modified xsi:type="dcterms:W3CDTF">2021-01-13T04:29:48Z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